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305" r:id="rId4"/>
    <p:sldId id="257" r:id="rId5"/>
    <p:sldId id="258" r:id="rId6"/>
    <p:sldId id="259" r:id="rId7"/>
    <p:sldId id="324" r:id="rId8"/>
    <p:sldId id="307" r:id="rId9"/>
    <p:sldId id="308" r:id="rId10"/>
    <p:sldId id="309" r:id="rId11"/>
    <p:sldId id="310" r:id="rId12"/>
    <p:sldId id="311" r:id="rId13"/>
    <p:sldId id="312" r:id="rId14"/>
    <p:sldId id="314" r:id="rId15"/>
    <p:sldId id="316" r:id="rId16"/>
    <p:sldId id="317" r:id="rId17"/>
    <p:sldId id="318" r:id="rId18"/>
    <p:sldId id="319" r:id="rId19"/>
    <p:sldId id="320" r:id="rId20"/>
    <p:sldId id="321" r:id="rId21"/>
    <p:sldId id="322" r:id="rId22"/>
    <p:sldId id="323" r:id="rId23"/>
    <p:sldId id="272" r:id="rId2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8" d="100"/>
          <a:sy n="48" d="100"/>
        </p:scale>
        <p:origin x="-1315" y="-1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CA9F8A-58DE-4DEE-9C39-9C0B38869D96}" type="doc">
      <dgm:prSet loTypeId="urn:microsoft.com/office/officeart/2005/8/layout/hProcess9" loCatId="process" qsTypeId="urn:microsoft.com/office/officeart/2005/8/quickstyle/simple1" qsCatId="simple" csTypeId="urn:microsoft.com/office/officeart/2005/8/colors/colorful1" csCatId="colorful" phldr="1"/>
      <dgm:spPr/>
    </dgm:pt>
    <dgm:pt modelId="{182DEABE-1978-4C17-8A6E-6067A34541DE}">
      <dgm:prSet phldrT="[Texto]"/>
      <dgm:spPr/>
      <dgm:t>
        <a:bodyPr/>
        <a:lstStyle/>
        <a:p>
          <a:r>
            <a:rPr lang="es-MX" dirty="0" smtClean="0"/>
            <a:t>Denuncia escrita contra servidor público ante la cámara de diputados</a:t>
          </a:r>
          <a:endParaRPr lang="es-MX" dirty="0"/>
        </a:p>
      </dgm:t>
    </dgm:pt>
    <dgm:pt modelId="{7DCE693D-05F8-41CE-9925-1E451B1B4082}" type="parTrans" cxnId="{A0ED6E5E-2CD8-482C-A32B-AAFE50E943C3}">
      <dgm:prSet/>
      <dgm:spPr/>
      <dgm:t>
        <a:bodyPr/>
        <a:lstStyle/>
        <a:p>
          <a:endParaRPr lang="es-MX"/>
        </a:p>
      </dgm:t>
    </dgm:pt>
    <dgm:pt modelId="{C4984A99-2C3E-4A36-92FF-4F89CF22E4EA}" type="sibTrans" cxnId="{A0ED6E5E-2CD8-482C-A32B-AAFE50E943C3}">
      <dgm:prSet/>
      <dgm:spPr/>
      <dgm:t>
        <a:bodyPr/>
        <a:lstStyle/>
        <a:p>
          <a:endParaRPr lang="es-MX"/>
        </a:p>
      </dgm:t>
    </dgm:pt>
    <dgm:pt modelId="{75A0512F-318F-4366-81CB-F0BE63463003}">
      <dgm:prSet phldrT="[Texto]"/>
      <dgm:spPr/>
      <dgm:t>
        <a:bodyPr/>
        <a:lstStyle/>
        <a:p>
          <a:r>
            <a:rPr lang="es-MX" dirty="0" smtClean="0"/>
            <a:t>Cámara de diputados</a:t>
          </a:r>
        </a:p>
        <a:p>
          <a:r>
            <a:rPr lang="es-MX" dirty="0" smtClean="0"/>
            <a:t> </a:t>
          </a:r>
          <a:endParaRPr lang="es-MX" dirty="0"/>
        </a:p>
      </dgm:t>
    </dgm:pt>
    <dgm:pt modelId="{5F8F26E7-C216-4475-8156-506CF1CB3515}" type="parTrans" cxnId="{9174F133-9083-4EBF-B5B2-EBB05A39A31F}">
      <dgm:prSet/>
      <dgm:spPr/>
      <dgm:t>
        <a:bodyPr/>
        <a:lstStyle/>
        <a:p>
          <a:endParaRPr lang="es-MX"/>
        </a:p>
      </dgm:t>
    </dgm:pt>
    <dgm:pt modelId="{123CABE8-8452-4647-9CE3-C1FD37B8CD90}" type="sibTrans" cxnId="{9174F133-9083-4EBF-B5B2-EBB05A39A31F}">
      <dgm:prSet/>
      <dgm:spPr/>
      <dgm:t>
        <a:bodyPr/>
        <a:lstStyle/>
        <a:p>
          <a:endParaRPr lang="es-MX"/>
        </a:p>
      </dgm:t>
    </dgm:pt>
    <dgm:pt modelId="{B0513ED3-C584-4F14-90A8-F4639269D00A}">
      <dgm:prSet phldrT="[Texto]"/>
      <dgm:spPr/>
      <dgm:t>
        <a:bodyPr/>
        <a:lstStyle/>
        <a:p>
          <a:r>
            <a:rPr lang="es-MX" b="1" dirty="0" smtClean="0"/>
            <a:t>Cámara de senadores</a:t>
          </a:r>
          <a:endParaRPr lang="es-MX" b="1" dirty="0"/>
        </a:p>
      </dgm:t>
    </dgm:pt>
    <dgm:pt modelId="{6D9CF529-CB78-4C80-82A7-17F44A2FCC9E}" type="parTrans" cxnId="{CE5F18C1-1406-44CF-BB5A-DD3404D872E9}">
      <dgm:prSet/>
      <dgm:spPr/>
      <dgm:t>
        <a:bodyPr/>
        <a:lstStyle/>
        <a:p>
          <a:endParaRPr lang="es-MX"/>
        </a:p>
      </dgm:t>
    </dgm:pt>
    <dgm:pt modelId="{AC5AFABC-93D8-4714-A3B9-F07C8CDC5F0B}" type="sibTrans" cxnId="{CE5F18C1-1406-44CF-BB5A-DD3404D872E9}">
      <dgm:prSet/>
      <dgm:spPr/>
      <dgm:t>
        <a:bodyPr/>
        <a:lstStyle/>
        <a:p>
          <a:endParaRPr lang="es-MX"/>
        </a:p>
      </dgm:t>
    </dgm:pt>
    <dgm:pt modelId="{309F9E4C-AB4E-4941-8D01-9ADE59B58829}" type="pres">
      <dgm:prSet presAssocID="{56CA9F8A-58DE-4DEE-9C39-9C0B38869D96}" presName="CompostProcess" presStyleCnt="0">
        <dgm:presLayoutVars>
          <dgm:dir/>
          <dgm:resizeHandles val="exact"/>
        </dgm:presLayoutVars>
      </dgm:prSet>
      <dgm:spPr/>
    </dgm:pt>
    <dgm:pt modelId="{BCC5DA70-790E-431F-949B-ED4F3F28FEB7}" type="pres">
      <dgm:prSet presAssocID="{56CA9F8A-58DE-4DEE-9C39-9C0B38869D96}" presName="arrow" presStyleLbl="bgShp" presStyleIdx="0" presStyleCnt="1"/>
      <dgm:spPr/>
    </dgm:pt>
    <dgm:pt modelId="{5957F58B-F284-4788-A4B3-641740ABEFC8}" type="pres">
      <dgm:prSet presAssocID="{56CA9F8A-58DE-4DEE-9C39-9C0B38869D96}" presName="linearProcess" presStyleCnt="0"/>
      <dgm:spPr/>
    </dgm:pt>
    <dgm:pt modelId="{BB7ABBD4-53C9-4D0D-B4E3-ADC4996B85CB}" type="pres">
      <dgm:prSet presAssocID="{182DEABE-1978-4C17-8A6E-6067A34541DE}" presName="textNode" presStyleLbl="node1" presStyleIdx="0" presStyleCnt="3">
        <dgm:presLayoutVars>
          <dgm:bulletEnabled val="1"/>
        </dgm:presLayoutVars>
      </dgm:prSet>
      <dgm:spPr/>
      <dgm:t>
        <a:bodyPr/>
        <a:lstStyle/>
        <a:p>
          <a:endParaRPr lang="es-MX"/>
        </a:p>
      </dgm:t>
    </dgm:pt>
    <dgm:pt modelId="{D05E8BD0-1175-4526-B352-9BA2A592979B}" type="pres">
      <dgm:prSet presAssocID="{C4984A99-2C3E-4A36-92FF-4F89CF22E4EA}" presName="sibTrans" presStyleCnt="0"/>
      <dgm:spPr/>
    </dgm:pt>
    <dgm:pt modelId="{1AC44A54-5A99-4DB3-817F-74E1764D905D}" type="pres">
      <dgm:prSet presAssocID="{75A0512F-318F-4366-81CB-F0BE63463003}" presName="textNode" presStyleLbl="node1" presStyleIdx="1" presStyleCnt="3">
        <dgm:presLayoutVars>
          <dgm:bulletEnabled val="1"/>
        </dgm:presLayoutVars>
      </dgm:prSet>
      <dgm:spPr/>
      <dgm:t>
        <a:bodyPr/>
        <a:lstStyle/>
        <a:p>
          <a:endParaRPr lang="es-MX"/>
        </a:p>
      </dgm:t>
    </dgm:pt>
    <dgm:pt modelId="{6274A887-C5EC-45B2-9B1A-189CDEEC34AC}" type="pres">
      <dgm:prSet presAssocID="{123CABE8-8452-4647-9CE3-C1FD37B8CD90}" presName="sibTrans" presStyleCnt="0"/>
      <dgm:spPr/>
    </dgm:pt>
    <dgm:pt modelId="{6A38B441-2ABB-4789-853B-72D3779C2EA5}" type="pres">
      <dgm:prSet presAssocID="{B0513ED3-C584-4F14-90A8-F4639269D00A}" presName="textNode" presStyleLbl="node1" presStyleIdx="2" presStyleCnt="3">
        <dgm:presLayoutVars>
          <dgm:bulletEnabled val="1"/>
        </dgm:presLayoutVars>
      </dgm:prSet>
      <dgm:spPr/>
      <dgm:t>
        <a:bodyPr/>
        <a:lstStyle/>
        <a:p>
          <a:endParaRPr lang="es-MX"/>
        </a:p>
      </dgm:t>
    </dgm:pt>
  </dgm:ptLst>
  <dgm:cxnLst>
    <dgm:cxn modelId="{FD06B52F-EDEC-40B0-9C1F-CBB20F00F9C3}" type="presOf" srcId="{56CA9F8A-58DE-4DEE-9C39-9C0B38869D96}" destId="{309F9E4C-AB4E-4941-8D01-9ADE59B58829}" srcOrd="0" destOrd="0" presId="urn:microsoft.com/office/officeart/2005/8/layout/hProcess9"/>
    <dgm:cxn modelId="{091ECC97-EC9D-4ED0-B798-E2DCC8094FA6}" type="presOf" srcId="{B0513ED3-C584-4F14-90A8-F4639269D00A}" destId="{6A38B441-2ABB-4789-853B-72D3779C2EA5}" srcOrd="0" destOrd="0" presId="urn:microsoft.com/office/officeart/2005/8/layout/hProcess9"/>
    <dgm:cxn modelId="{9174F133-9083-4EBF-B5B2-EBB05A39A31F}" srcId="{56CA9F8A-58DE-4DEE-9C39-9C0B38869D96}" destId="{75A0512F-318F-4366-81CB-F0BE63463003}" srcOrd="1" destOrd="0" parTransId="{5F8F26E7-C216-4475-8156-506CF1CB3515}" sibTransId="{123CABE8-8452-4647-9CE3-C1FD37B8CD90}"/>
    <dgm:cxn modelId="{CE5F18C1-1406-44CF-BB5A-DD3404D872E9}" srcId="{56CA9F8A-58DE-4DEE-9C39-9C0B38869D96}" destId="{B0513ED3-C584-4F14-90A8-F4639269D00A}" srcOrd="2" destOrd="0" parTransId="{6D9CF529-CB78-4C80-82A7-17F44A2FCC9E}" sibTransId="{AC5AFABC-93D8-4714-A3B9-F07C8CDC5F0B}"/>
    <dgm:cxn modelId="{090BAB49-668E-4CD9-AE44-235156349B41}" type="presOf" srcId="{182DEABE-1978-4C17-8A6E-6067A34541DE}" destId="{BB7ABBD4-53C9-4D0D-B4E3-ADC4996B85CB}" srcOrd="0" destOrd="0" presId="urn:microsoft.com/office/officeart/2005/8/layout/hProcess9"/>
    <dgm:cxn modelId="{AE7B02B3-5AF2-4CA6-A406-CF3B0E6BDC05}" type="presOf" srcId="{75A0512F-318F-4366-81CB-F0BE63463003}" destId="{1AC44A54-5A99-4DB3-817F-74E1764D905D}" srcOrd="0" destOrd="0" presId="urn:microsoft.com/office/officeart/2005/8/layout/hProcess9"/>
    <dgm:cxn modelId="{A0ED6E5E-2CD8-482C-A32B-AAFE50E943C3}" srcId="{56CA9F8A-58DE-4DEE-9C39-9C0B38869D96}" destId="{182DEABE-1978-4C17-8A6E-6067A34541DE}" srcOrd="0" destOrd="0" parTransId="{7DCE693D-05F8-41CE-9925-1E451B1B4082}" sibTransId="{C4984A99-2C3E-4A36-92FF-4F89CF22E4EA}"/>
    <dgm:cxn modelId="{740AEC68-7EA3-4A31-80FE-00604C02EC3D}" type="presParOf" srcId="{309F9E4C-AB4E-4941-8D01-9ADE59B58829}" destId="{BCC5DA70-790E-431F-949B-ED4F3F28FEB7}" srcOrd="0" destOrd="0" presId="urn:microsoft.com/office/officeart/2005/8/layout/hProcess9"/>
    <dgm:cxn modelId="{6253F527-239D-4D61-8B46-1F62C699AE85}" type="presParOf" srcId="{309F9E4C-AB4E-4941-8D01-9ADE59B58829}" destId="{5957F58B-F284-4788-A4B3-641740ABEFC8}" srcOrd="1" destOrd="0" presId="urn:microsoft.com/office/officeart/2005/8/layout/hProcess9"/>
    <dgm:cxn modelId="{740F1EB4-5D3A-48CD-9AB5-366C5D9A74F8}" type="presParOf" srcId="{5957F58B-F284-4788-A4B3-641740ABEFC8}" destId="{BB7ABBD4-53C9-4D0D-B4E3-ADC4996B85CB}" srcOrd="0" destOrd="0" presId="urn:microsoft.com/office/officeart/2005/8/layout/hProcess9"/>
    <dgm:cxn modelId="{220897ED-8C5F-491E-B91B-F15B2A1A27C1}" type="presParOf" srcId="{5957F58B-F284-4788-A4B3-641740ABEFC8}" destId="{D05E8BD0-1175-4526-B352-9BA2A592979B}" srcOrd="1" destOrd="0" presId="urn:microsoft.com/office/officeart/2005/8/layout/hProcess9"/>
    <dgm:cxn modelId="{3BF0634F-9F29-42C2-B84A-F3692E27ADD9}" type="presParOf" srcId="{5957F58B-F284-4788-A4B3-641740ABEFC8}" destId="{1AC44A54-5A99-4DB3-817F-74E1764D905D}" srcOrd="2" destOrd="0" presId="urn:microsoft.com/office/officeart/2005/8/layout/hProcess9"/>
    <dgm:cxn modelId="{3CBFB16E-7E01-4668-AFB7-AB5864E71C3C}" type="presParOf" srcId="{5957F58B-F284-4788-A4B3-641740ABEFC8}" destId="{6274A887-C5EC-45B2-9B1A-189CDEEC34AC}" srcOrd="3" destOrd="0" presId="urn:microsoft.com/office/officeart/2005/8/layout/hProcess9"/>
    <dgm:cxn modelId="{06CB7DA6-A07C-41DE-8AAB-F0CA51ACEA44}" type="presParOf" srcId="{5957F58B-F284-4788-A4B3-641740ABEFC8}" destId="{6A38B441-2ABB-4789-853B-72D3779C2EA5}"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E9FF523-330C-4A2E-8AD9-E3DA846087E2}" type="doc">
      <dgm:prSet loTypeId="urn:microsoft.com/office/officeart/2005/8/layout/hProcess9" loCatId="process" qsTypeId="urn:microsoft.com/office/officeart/2005/8/quickstyle/simple1" qsCatId="simple" csTypeId="urn:microsoft.com/office/officeart/2005/8/colors/colorful1" csCatId="colorful" phldr="1"/>
      <dgm:spPr/>
    </dgm:pt>
    <dgm:pt modelId="{6BC8F0FE-01F4-4030-974D-CD0B57F64702}">
      <dgm:prSet phldrT="[Texto]"/>
      <dgm:spPr/>
      <dgm:t>
        <a:bodyPr/>
        <a:lstStyle/>
        <a:p>
          <a:r>
            <a:rPr lang="es-MX" b="1" dirty="0" smtClean="0">
              <a:solidFill>
                <a:schemeClr val="tx1"/>
              </a:solidFill>
            </a:rPr>
            <a:t>Denuncia </a:t>
          </a:r>
          <a:r>
            <a:rPr lang="es-MX" b="0" dirty="0" smtClean="0"/>
            <a:t>ante la Secretaría General de la Cámara de Diputados y ratificarse dentro de los tres días naturales siguientes a su presentación; </a:t>
          </a:r>
          <a:endParaRPr lang="es-MX" dirty="0"/>
        </a:p>
      </dgm:t>
    </dgm:pt>
    <dgm:pt modelId="{9071D8B5-0C89-4299-A732-60FB556DDC2E}" type="parTrans" cxnId="{38A15B00-8A06-46DD-888C-7C24024B5616}">
      <dgm:prSet/>
      <dgm:spPr/>
      <dgm:t>
        <a:bodyPr/>
        <a:lstStyle/>
        <a:p>
          <a:endParaRPr lang="es-MX"/>
        </a:p>
      </dgm:t>
    </dgm:pt>
    <dgm:pt modelId="{4D963CF5-34DE-4B13-A68F-9E57AF68C715}" type="sibTrans" cxnId="{38A15B00-8A06-46DD-888C-7C24024B5616}">
      <dgm:prSet/>
      <dgm:spPr/>
      <dgm:t>
        <a:bodyPr/>
        <a:lstStyle/>
        <a:p>
          <a:endParaRPr lang="es-MX"/>
        </a:p>
      </dgm:t>
    </dgm:pt>
    <dgm:pt modelId="{1B84936F-8622-4239-B420-C4F806D685D9}">
      <dgm:prSet phldrT="[Texto]"/>
      <dgm:spPr/>
      <dgm:t>
        <a:bodyPr/>
        <a:lstStyle/>
        <a:p>
          <a:r>
            <a:rPr lang="es-MX" dirty="0" smtClean="0"/>
            <a:t>Turna a las comisiones correspondientes, para la tramitación correspondiente.</a:t>
          </a:r>
        </a:p>
      </dgm:t>
    </dgm:pt>
    <dgm:pt modelId="{45F95FD8-3AB5-4C4A-8C56-E970A1D0C240}" type="parTrans" cxnId="{165D91E7-5797-4FD1-A7B0-3A4868121D75}">
      <dgm:prSet/>
      <dgm:spPr/>
      <dgm:t>
        <a:bodyPr/>
        <a:lstStyle/>
        <a:p>
          <a:endParaRPr lang="es-MX"/>
        </a:p>
      </dgm:t>
    </dgm:pt>
    <dgm:pt modelId="{B3B4D15E-C9E9-4A92-85B7-FC36D6D1E64C}" type="sibTrans" cxnId="{165D91E7-5797-4FD1-A7B0-3A4868121D75}">
      <dgm:prSet/>
      <dgm:spPr/>
      <dgm:t>
        <a:bodyPr/>
        <a:lstStyle/>
        <a:p>
          <a:endParaRPr lang="es-MX"/>
        </a:p>
      </dgm:t>
    </dgm:pt>
    <dgm:pt modelId="{4E3300D9-8E36-467A-B436-3AB53C474D60}">
      <dgm:prSet phldrT="[Texto]"/>
      <dgm:spPr/>
      <dgm:t>
        <a:bodyPr/>
        <a:lstStyle/>
        <a:p>
          <a:pPr algn="just"/>
          <a:r>
            <a:rPr lang="es-MX" b="0" dirty="0" smtClean="0"/>
            <a:t>Subcomisión de Examen Previo, en un plazo no mayor a </a:t>
          </a:r>
          <a:r>
            <a:rPr lang="es-MX" b="1" dirty="0" smtClean="0">
              <a:solidFill>
                <a:schemeClr val="tx1"/>
              </a:solidFill>
            </a:rPr>
            <a:t>30 días </a:t>
          </a:r>
          <a:r>
            <a:rPr lang="es-MX" b="0" dirty="0" smtClean="0"/>
            <a:t>hábiles, determinará si el denunciado es </a:t>
          </a:r>
          <a:r>
            <a:rPr lang="es-MX" b="1" dirty="0" smtClean="0">
              <a:solidFill>
                <a:schemeClr val="tx1"/>
              </a:solidFill>
            </a:rPr>
            <a:t>servidor público, si hay pruebas, si hay infracción y probable responsabilidad</a:t>
          </a:r>
          <a:r>
            <a:rPr lang="es-MX" b="0" dirty="0" smtClean="0"/>
            <a:t> del denunciado y si es procedente la denuncia.</a:t>
          </a:r>
          <a:endParaRPr lang="es-MX" dirty="0"/>
        </a:p>
      </dgm:t>
    </dgm:pt>
    <dgm:pt modelId="{1BD28DE6-DE2D-4E8B-8F36-758D9DAD73E7}" type="parTrans" cxnId="{46F30CB3-F639-458D-849E-FE2232F8DFEA}">
      <dgm:prSet/>
      <dgm:spPr/>
      <dgm:t>
        <a:bodyPr/>
        <a:lstStyle/>
        <a:p>
          <a:endParaRPr lang="es-MX"/>
        </a:p>
      </dgm:t>
    </dgm:pt>
    <dgm:pt modelId="{8C27734E-7FC6-4CE6-8902-EB0D0D6EA88B}" type="sibTrans" cxnId="{46F30CB3-F639-458D-849E-FE2232F8DFEA}">
      <dgm:prSet/>
      <dgm:spPr/>
      <dgm:t>
        <a:bodyPr/>
        <a:lstStyle/>
        <a:p>
          <a:endParaRPr lang="es-MX"/>
        </a:p>
      </dgm:t>
    </dgm:pt>
    <dgm:pt modelId="{2C4E914A-C1FA-41D5-8134-833478DB2042}">
      <dgm:prSet phldrT="[Texto]"/>
      <dgm:spPr/>
      <dgm:t>
        <a:bodyPr/>
        <a:lstStyle/>
        <a:p>
          <a:r>
            <a:rPr lang="es-MX" dirty="0" smtClean="0"/>
            <a:t>Resolución por la </a:t>
          </a:r>
          <a:r>
            <a:rPr lang="es-MX" b="0" dirty="0" smtClean="0"/>
            <a:t>Subcomisión de Examen Previo</a:t>
          </a:r>
          <a:endParaRPr lang="es-MX" dirty="0"/>
        </a:p>
      </dgm:t>
    </dgm:pt>
    <dgm:pt modelId="{71511981-45D5-4FE1-8567-E9C3A44FB2E6}" type="parTrans" cxnId="{E83BDE46-02F9-4A4C-B5B4-C3DAC3E9CA5A}">
      <dgm:prSet/>
      <dgm:spPr/>
      <dgm:t>
        <a:bodyPr/>
        <a:lstStyle/>
        <a:p>
          <a:endParaRPr lang="es-MX"/>
        </a:p>
      </dgm:t>
    </dgm:pt>
    <dgm:pt modelId="{4DF46976-1AE4-4F68-92EC-D59919C213AC}" type="sibTrans" cxnId="{E83BDE46-02F9-4A4C-B5B4-C3DAC3E9CA5A}">
      <dgm:prSet/>
      <dgm:spPr/>
      <dgm:t>
        <a:bodyPr/>
        <a:lstStyle/>
        <a:p>
          <a:endParaRPr lang="es-MX"/>
        </a:p>
      </dgm:t>
    </dgm:pt>
    <dgm:pt modelId="{E5E8DCFF-5911-4314-8622-A8D841EDA331}">
      <dgm:prSet phldrT="[Texto]"/>
      <dgm:spPr/>
      <dgm:t>
        <a:bodyPr/>
        <a:lstStyle/>
        <a:p>
          <a:r>
            <a:rPr lang="es-MX" b="0" dirty="0" smtClean="0"/>
            <a:t>Se remite al pleno de las Comisiones Unidas de Gobernación y Puntos Constitucionales y de Justicia para efecto de formular la resolución correspondiente y ordenar se turne a la </a:t>
          </a:r>
          <a:r>
            <a:rPr lang="es-MX" b="1" dirty="0" smtClean="0">
              <a:solidFill>
                <a:schemeClr val="tx1"/>
              </a:solidFill>
            </a:rPr>
            <a:t>Sección Instructora de la Cámara</a:t>
          </a:r>
          <a:r>
            <a:rPr lang="es-MX" b="0" dirty="0" smtClean="0"/>
            <a:t>. </a:t>
          </a:r>
          <a:endParaRPr lang="es-MX" dirty="0"/>
        </a:p>
      </dgm:t>
    </dgm:pt>
    <dgm:pt modelId="{EF82CC64-C7CD-43C9-B2E2-9226B16827ED}" type="parTrans" cxnId="{D4361C85-1516-400B-BE20-E126733BE522}">
      <dgm:prSet/>
      <dgm:spPr/>
      <dgm:t>
        <a:bodyPr/>
        <a:lstStyle/>
        <a:p>
          <a:endParaRPr lang="es-MX"/>
        </a:p>
      </dgm:t>
    </dgm:pt>
    <dgm:pt modelId="{DA10ADB2-610B-44EA-93E0-DEE1A096A659}" type="sibTrans" cxnId="{D4361C85-1516-400B-BE20-E126733BE522}">
      <dgm:prSet/>
      <dgm:spPr/>
      <dgm:t>
        <a:bodyPr/>
        <a:lstStyle/>
        <a:p>
          <a:endParaRPr lang="es-MX"/>
        </a:p>
      </dgm:t>
    </dgm:pt>
    <dgm:pt modelId="{38697E9C-99D9-49CC-95EC-7F415A404EB4}" type="pres">
      <dgm:prSet presAssocID="{6E9FF523-330C-4A2E-8AD9-E3DA846087E2}" presName="CompostProcess" presStyleCnt="0">
        <dgm:presLayoutVars>
          <dgm:dir/>
          <dgm:resizeHandles val="exact"/>
        </dgm:presLayoutVars>
      </dgm:prSet>
      <dgm:spPr/>
    </dgm:pt>
    <dgm:pt modelId="{2F88734D-A6A3-4724-A5DE-B247339D115B}" type="pres">
      <dgm:prSet presAssocID="{6E9FF523-330C-4A2E-8AD9-E3DA846087E2}" presName="arrow" presStyleLbl="bgShp" presStyleIdx="0" presStyleCnt="1"/>
      <dgm:spPr/>
    </dgm:pt>
    <dgm:pt modelId="{DBD3C33F-0771-4212-AC50-7743124B0921}" type="pres">
      <dgm:prSet presAssocID="{6E9FF523-330C-4A2E-8AD9-E3DA846087E2}" presName="linearProcess" presStyleCnt="0"/>
      <dgm:spPr/>
    </dgm:pt>
    <dgm:pt modelId="{09D4327A-C691-4477-8CEE-1AB38634E595}" type="pres">
      <dgm:prSet presAssocID="{6BC8F0FE-01F4-4030-974D-CD0B57F64702}" presName="textNode" presStyleLbl="node1" presStyleIdx="0" presStyleCnt="5">
        <dgm:presLayoutVars>
          <dgm:bulletEnabled val="1"/>
        </dgm:presLayoutVars>
      </dgm:prSet>
      <dgm:spPr/>
      <dgm:t>
        <a:bodyPr/>
        <a:lstStyle/>
        <a:p>
          <a:endParaRPr lang="es-MX"/>
        </a:p>
      </dgm:t>
    </dgm:pt>
    <dgm:pt modelId="{45A464A2-3C47-4CEF-9E8E-348987933156}" type="pres">
      <dgm:prSet presAssocID="{4D963CF5-34DE-4B13-A68F-9E57AF68C715}" presName="sibTrans" presStyleCnt="0"/>
      <dgm:spPr/>
    </dgm:pt>
    <dgm:pt modelId="{25C778D4-1BC3-44A3-934B-AE045C638E01}" type="pres">
      <dgm:prSet presAssocID="{1B84936F-8622-4239-B420-C4F806D685D9}" presName="textNode" presStyleLbl="node1" presStyleIdx="1" presStyleCnt="5">
        <dgm:presLayoutVars>
          <dgm:bulletEnabled val="1"/>
        </dgm:presLayoutVars>
      </dgm:prSet>
      <dgm:spPr/>
      <dgm:t>
        <a:bodyPr/>
        <a:lstStyle/>
        <a:p>
          <a:endParaRPr lang="es-MX"/>
        </a:p>
      </dgm:t>
    </dgm:pt>
    <dgm:pt modelId="{58096571-8BFD-4B0B-B356-A14D99664B74}" type="pres">
      <dgm:prSet presAssocID="{B3B4D15E-C9E9-4A92-85B7-FC36D6D1E64C}" presName="sibTrans" presStyleCnt="0"/>
      <dgm:spPr/>
    </dgm:pt>
    <dgm:pt modelId="{EB1EF8E2-0E3A-44FC-A4F0-5B7C0794C2CA}" type="pres">
      <dgm:prSet presAssocID="{4E3300D9-8E36-467A-B436-3AB53C474D60}" presName="textNode" presStyleLbl="node1" presStyleIdx="2" presStyleCnt="5">
        <dgm:presLayoutVars>
          <dgm:bulletEnabled val="1"/>
        </dgm:presLayoutVars>
      </dgm:prSet>
      <dgm:spPr/>
      <dgm:t>
        <a:bodyPr/>
        <a:lstStyle/>
        <a:p>
          <a:endParaRPr lang="es-MX"/>
        </a:p>
      </dgm:t>
    </dgm:pt>
    <dgm:pt modelId="{30D879F6-5706-439B-94E7-21764995E2BA}" type="pres">
      <dgm:prSet presAssocID="{8C27734E-7FC6-4CE6-8902-EB0D0D6EA88B}" presName="sibTrans" presStyleCnt="0"/>
      <dgm:spPr/>
    </dgm:pt>
    <dgm:pt modelId="{B903F73F-32B1-4288-97E0-334A27CE81EE}" type="pres">
      <dgm:prSet presAssocID="{2C4E914A-C1FA-41D5-8134-833478DB2042}" presName="textNode" presStyleLbl="node1" presStyleIdx="3" presStyleCnt="5">
        <dgm:presLayoutVars>
          <dgm:bulletEnabled val="1"/>
        </dgm:presLayoutVars>
      </dgm:prSet>
      <dgm:spPr/>
      <dgm:t>
        <a:bodyPr/>
        <a:lstStyle/>
        <a:p>
          <a:endParaRPr lang="es-MX"/>
        </a:p>
      </dgm:t>
    </dgm:pt>
    <dgm:pt modelId="{081A0E66-F1FF-4D1F-B18F-99CF27D67946}" type="pres">
      <dgm:prSet presAssocID="{4DF46976-1AE4-4F68-92EC-D59919C213AC}" presName="sibTrans" presStyleCnt="0"/>
      <dgm:spPr/>
    </dgm:pt>
    <dgm:pt modelId="{729128A5-C833-4CAF-B9BF-43CFFB3B95FD}" type="pres">
      <dgm:prSet presAssocID="{E5E8DCFF-5911-4314-8622-A8D841EDA331}" presName="textNode" presStyleLbl="node1" presStyleIdx="4" presStyleCnt="5">
        <dgm:presLayoutVars>
          <dgm:bulletEnabled val="1"/>
        </dgm:presLayoutVars>
      </dgm:prSet>
      <dgm:spPr/>
      <dgm:t>
        <a:bodyPr/>
        <a:lstStyle/>
        <a:p>
          <a:endParaRPr lang="es-MX"/>
        </a:p>
      </dgm:t>
    </dgm:pt>
  </dgm:ptLst>
  <dgm:cxnLst>
    <dgm:cxn modelId="{165D91E7-5797-4FD1-A7B0-3A4868121D75}" srcId="{6E9FF523-330C-4A2E-8AD9-E3DA846087E2}" destId="{1B84936F-8622-4239-B420-C4F806D685D9}" srcOrd="1" destOrd="0" parTransId="{45F95FD8-3AB5-4C4A-8C56-E970A1D0C240}" sibTransId="{B3B4D15E-C9E9-4A92-85B7-FC36D6D1E64C}"/>
    <dgm:cxn modelId="{46F30CB3-F639-458D-849E-FE2232F8DFEA}" srcId="{6E9FF523-330C-4A2E-8AD9-E3DA846087E2}" destId="{4E3300D9-8E36-467A-B436-3AB53C474D60}" srcOrd="2" destOrd="0" parTransId="{1BD28DE6-DE2D-4E8B-8F36-758D9DAD73E7}" sibTransId="{8C27734E-7FC6-4CE6-8902-EB0D0D6EA88B}"/>
    <dgm:cxn modelId="{38A15B00-8A06-46DD-888C-7C24024B5616}" srcId="{6E9FF523-330C-4A2E-8AD9-E3DA846087E2}" destId="{6BC8F0FE-01F4-4030-974D-CD0B57F64702}" srcOrd="0" destOrd="0" parTransId="{9071D8B5-0C89-4299-A732-60FB556DDC2E}" sibTransId="{4D963CF5-34DE-4B13-A68F-9E57AF68C715}"/>
    <dgm:cxn modelId="{D4361C85-1516-400B-BE20-E126733BE522}" srcId="{6E9FF523-330C-4A2E-8AD9-E3DA846087E2}" destId="{E5E8DCFF-5911-4314-8622-A8D841EDA331}" srcOrd="4" destOrd="0" parTransId="{EF82CC64-C7CD-43C9-B2E2-9226B16827ED}" sibTransId="{DA10ADB2-610B-44EA-93E0-DEE1A096A659}"/>
    <dgm:cxn modelId="{E16701CA-475C-4C08-8FB4-033CE1E5EBD2}" type="presOf" srcId="{1B84936F-8622-4239-B420-C4F806D685D9}" destId="{25C778D4-1BC3-44A3-934B-AE045C638E01}" srcOrd="0" destOrd="0" presId="urn:microsoft.com/office/officeart/2005/8/layout/hProcess9"/>
    <dgm:cxn modelId="{6DB99A77-AB64-4C33-BF87-726E7B5C2B24}" type="presOf" srcId="{6BC8F0FE-01F4-4030-974D-CD0B57F64702}" destId="{09D4327A-C691-4477-8CEE-1AB38634E595}" srcOrd="0" destOrd="0" presId="urn:microsoft.com/office/officeart/2005/8/layout/hProcess9"/>
    <dgm:cxn modelId="{B4540310-9B16-4574-AABE-ACB2B1E95E28}" type="presOf" srcId="{E5E8DCFF-5911-4314-8622-A8D841EDA331}" destId="{729128A5-C833-4CAF-B9BF-43CFFB3B95FD}" srcOrd="0" destOrd="0" presId="urn:microsoft.com/office/officeart/2005/8/layout/hProcess9"/>
    <dgm:cxn modelId="{A6CD2FC6-E063-4CA3-B7B7-1BC9D4235927}" type="presOf" srcId="{2C4E914A-C1FA-41D5-8134-833478DB2042}" destId="{B903F73F-32B1-4288-97E0-334A27CE81EE}" srcOrd="0" destOrd="0" presId="urn:microsoft.com/office/officeart/2005/8/layout/hProcess9"/>
    <dgm:cxn modelId="{E83BDE46-02F9-4A4C-B5B4-C3DAC3E9CA5A}" srcId="{6E9FF523-330C-4A2E-8AD9-E3DA846087E2}" destId="{2C4E914A-C1FA-41D5-8134-833478DB2042}" srcOrd="3" destOrd="0" parTransId="{71511981-45D5-4FE1-8567-E9C3A44FB2E6}" sibTransId="{4DF46976-1AE4-4F68-92EC-D59919C213AC}"/>
    <dgm:cxn modelId="{1AEDBB5B-1240-46AA-8365-EAB0DED16EEB}" type="presOf" srcId="{6E9FF523-330C-4A2E-8AD9-E3DA846087E2}" destId="{38697E9C-99D9-49CC-95EC-7F415A404EB4}" srcOrd="0" destOrd="0" presId="urn:microsoft.com/office/officeart/2005/8/layout/hProcess9"/>
    <dgm:cxn modelId="{811CA650-0BBF-4AEC-AC75-C379526F74B1}" type="presOf" srcId="{4E3300D9-8E36-467A-B436-3AB53C474D60}" destId="{EB1EF8E2-0E3A-44FC-A4F0-5B7C0794C2CA}" srcOrd="0" destOrd="0" presId="urn:microsoft.com/office/officeart/2005/8/layout/hProcess9"/>
    <dgm:cxn modelId="{107DBDFA-5E3B-46F3-AFEF-021AA223F999}" type="presParOf" srcId="{38697E9C-99D9-49CC-95EC-7F415A404EB4}" destId="{2F88734D-A6A3-4724-A5DE-B247339D115B}" srcOrd="0" destOrd="0" presId="urn:microsoft.com/office/officeart/2005/8/layout/hProcess9"/>
    <dgm:cxn modelId="{37251761-0B31-41A5-BBAF-B6AFFB45DE6F}" type="presParOf" srcId="{38697E9C-99D9-49CC-95EC-7F415A404EB4}" destId="{DBD3C33F-0771-4212-AC50-7743124B0921}" srcOrd="1" destOrd="0" presId="urn:microsoft.com/office/officeart/2005/8/layout/hProcess9"/>
    <dgm:cxn modelId="{20393BEA-6678-4A2C-8E73-29320F13BD74}" type="presParOf" srcId="{DBD3C33F-0771-4212-AC50-7743124B0921}" destId="{09D4327A-C691-4477-8CEE-1AB38634E595}" srcOrd="0" destOrd="0" presId="urn:microsoft.com/office/officeart/2005/8/layout/hProcess9"/>
    <dgm:cxn modelId="{76C96684-B9A4-4111-A690-7C27A03FDA07}" type="presParOf" srcId="{DBD3C33F-0771-4212-AC50-7743124B0921}" destId="{45A464A2-3C47-4CEF-9E8E-348987933156}" srcOrd="1" destOrd="0" presId="urn:microsoft.com/office/officeart/2005/8/layout/hProcess9"/>
    <dgm:cxn modelId="{A4851357-7EAE-4412-B191-E1BC037CF3A4}" type="presParOf" srcId="{DBD3C33F-0771-4212-AC50-7743124B0921}" destId="{25C778D4-1BC3-44A3-934B-AE045C638E01}" srcOrd="2" destOrd="0" presId="urn:microsoft.com/office/officeart/2005/8/layout/hProcess9"/>
    <dgm:cxn modelId="{07506E70-BBB6-4C4D-8A35-35A592C4A494}" type="presParOf" srcId="{DBD3C33F-0771-4212-AC50-7743124B0921}" destId="{58096571-8BFD-4B0B-B356-A14D99664B74}" srcOrd="3" destOrd="0" presId="urn:microsoft.com/office/officeart/2005/8/layout/hProcess9"/>
    <dgm:cxn modelId="{4A87954B-7881-4B8B-9337-9D82EEC83682}" type="presParOf" srcId="{DBD3C33F-0771-4212-AC50-7743124B0921}" destId="{EB1EF8E2-0E3A-44FC-A4F0-5B7C0794C2CA}" srcOrd="4" destOrd="0" presId="urn:microsoft.com/office/officeart/2005/8/layout/hProcess9"/>
    <dgm:cxn modelId="{9A9D3B40-8CBB-494B-BA65-D106D4F101CF}" type="presParOf" srcId="{DBD3C33F-0771-4212-AC50-7743124B0921}" destId="{30D879F6-5706-439B-94E7-21764995E2BA}" srcOrd="5" destOrd="0" presId="urn:microsoft.com/office/officeart/2005/8/layout/hProcess9"/>
    <dgm:cxn modelId="{A8A2D269-E869-4D26-A77D-95708B6FF97F}" type="presParOf" srcId="{DBD3C33F-0771-4212-AC50-7743124B0921}" destId="{B903F73F-32B1-4288-97E0-334A27CE81EE}" srcOrd="6" destOrd="0" presId="urn:microsoft.com/office/officeart/2005/8/layout/hProcess9"/>
    <dgm:cxn modelId="{6C7A15EE-2687-4FCA-9153-19AD18639331}" type="presParOf" srcId="{DBD3C33F-0771-4212-AC50-7743124B0921}" destId="{081A0E66-F1FF-4D1F-B18F-99CF27D67946}" srcOrd="7" destOrd="0" presId="urn:microsoft.com/office/officeart/2005/8/layout/hProcess9"/>
    <dgm:cxn modelId="{F2382065-ED4D-4CD3-8300-01F9C6E05835}" type="presParOf" srcId="{DBD3C33F-0771-4212-AC50-7743124B0921}" destId="{729128A5-C833-4CAF-B9BF-43CFFB3B95FD}"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3C7B6A-E617-4520-8B1B-543EDC93FD15}" type="doc">
      <dgm:prSet loTypeId="urn:microsoft.com/office/officeart/2005/8/layout/hProcess9" loCatId="process" qsTypeId="urn:microsoft.com/office/officeart/2005/8/quickstyle/simple1" qsCatId="simple" csTypeId="urn:microsoft.com/office/officeart/2005/8/colors/colorful1" csCatId="colorful" phldr="1"/>
      <dgm:spPr/>
    </dgm:pt>
    <dgm:pt modelId="{57731D4D-FD3A-4B1C-87AA-B1660F0B9A72}">
      <dgm:prSet phldrT="[Texto]" custT="1"/>
      <dgm:spPr/>
      <dgm:t>
        <a:bodyPr/>
        <a:lstStyle/>
        <a:p>
          <a:pPr algn="just"/>
          <a:r>
            <a:rPr lang="es-MX" sz="1000" b="1" dirty="0" smtClean="0">
              <a:solidFill>
                <a:schemeClr val="tx1"/>
              </a:solidFill>
            </a:rPr>
            <a:t>Practicará todas las diligencias necesarias para la comprobación de la conducta o hecho.</a:t>
          </a:r>
          <a:endParaRPr lang="es-MX" sz="1000" b="1" dirty="0">
            <a:solidFill>
              <a:schemeClr val="tx1"/>
            </a:solidFill>
          </a:endParaRPr>
        </a:p>
      </dgm:t>
    </dgm:pt>
    <dgm:pt modelId="{75211765-E418-4AAD-B100-F4E45DF5C626}" type="parTrans" cxnId="{196A9DC6-5731-4DA8-BB41-09411CCDFB5C}">
      <dgm:prSet/>
      <dgm:spPr/>
      <dgm:t>
        <a:bodyPr/>
        <a:lstStyle/>
        <a:p>
          <a:endParaRPr lang="es-MX"/>
        </a:p>
      </dgm:t>
    </dgm:pt>
    <dgm:pt modelId="{E97B2959-65B0-40AE-A130-4DC1AEEBE92C}" type="sibTrans" cxnId="{196A9DC6-5731-4DA8-BB41-09411CCDFB5C}">
      <dgm:prSet/>
      <dgm:spPr/>
      <dgm:t>
        <a:bodyPr/>
        <a:lstStyle/>
        <a:p>
          <a:endParaRPr lang="es-MX"/>
        </a:p>
      </dgm:t>
    </dgm:pt>
    <dgm:pt modelId="{911BCC63-4541-439A-BFEA-11BFC15613CA}">
      <dgm:prSet phldrT="[Texto]" custT="1"/>
      <dgm:spPr/>
      <dgm:t>
        <a:bodyPr/>
        <a:lstStyle/>
        <a:p>
          <a:pPr algn="just"/>
          <a:r>
            <a:rPr lang="es-MX" sz="1000" b="1" dirty="0" smtClean="0">
              <a:solidFill>
                <a:schemeClr val="tx1"/>
              </a:solidFill>
            </a:rPr>
            <a:t>Periodo probatorio de 30 días naturales o en su caso se amplían.</a:t>
          </a:r>
          <a:endParaRPr lang="es-MX" sz="1000" b="1" dirty="0">
            <a:solidFill>
              <a:schemeClr val="tx1"/>
            </a:solidFill>
          </a:endParaRPr>
        </a:p>
      </dgm:t>
    </dgm:pt>
    <dgm:pt modelId="{AE0121F1-F678-4B4D-9798-28838E09BD5D}" type="parTrans" cxnId="{C83216F5-584D-4A3C-9EB5-072E621A11EC}">
      <dgm:prSet/>
      <dgm:spPr/>
      <dgm:t>
        <a:bodyPr/>
        <a:lstStyle/>
        <a:p>
          <a:endParaRPr lang="es-MX"/>
        </a:p>
      </dgm:t>
    </dgm:pt>
    <dgm:pt modelId="{E5218BC1-3D48-4324-BE78-6CDC44996466}" type="sibTrans" cxnId="{C83216F5-584D-4A3C-9EB5-072E621A11EC}">
      <dgm:prSet/>
      <dgm:spPr/>
      <dgm:t>
        <a:bodyPr/>
        <a:lstStyle/>
        <a:p>
          <a:endParaRPr lang="es-MX"/>
        </a:p>
      </dgm:t>
    </dgm:pt>
    <dgm:pt modelId="{9F60AF94-154A-4125-A7DD-4C082B479EAF}">
      <dgm:prSet phldrT="[Texto]" custT="1"/>
      <dgm:spPr/>
      <dgm:t>
        <a:bodyPr/>
        <a:lstStyle/>
        <a:p>
          <a:pPr algn="just"/>
          <a:r>
            <a:rPr lang="es-MX" sz="1000" b="1" dirty="0" smtClean="0">
              <a:solidFill>
                <a:schemeClr val="tx1"/>
              </a:solidFill>
            </a:rPr>
            <a:t>Se pone el expediente a la vista del denunciante posterior al servidor público por un plazo de tres días naturales, a fin de que tomen los datos que requieran para formular alegatos .</a:t>
          </a:r>
          <a:endParaRPr lang="es-MX" sz="1000" b="1" dirty="0">
            <a:solidFill>
              <a:schemeClr val="tx1"/>
            </a:solidFill>
          </a:endParaRPr>
        </a:p>
      </dgm:t>
    </dgm:pt>
    <dgm:pt modelId="{6FE6CB96-5F96-41C5-8F2F-220EE25B6DA8}" type="parTrans" cxnId="{D1C57309-9DCE-4930-AB4B-48660BA1FE1C}">
      <dgm:prSet/>
      <dgm:spPr/>
      <dgm:t>
        <a:bodyPr/>
        <a:lstStyle/>
        <a:p>
          <a:endParaRPr lang="es-MX"/>
        </a:p>
      </dgm:t>
    </dgm:pt>
    <dgm:pt modelId="{B668AFA4-9A5A-487E-B981-0D2945C763D4}" type="sibTrans" cxnId="{D1C57309-9DCE-4930-AB4B-48660BA1FE1C}">
      <dgm:prSet/>
      <dgm:spPr/>
      <dgm:t>
        <a:bodyPr/>
        <a:lstStyle/>
        <a:p>
          <a:endParaRPr lang="es-MX"/>
        </a:p>
      </dgm:t>
    </dgm:pt>
    <dgm:pt modelId="{F7E455BD-60E7-4C91-9461-8E98F1CCABBE}">
      <dgm:prSet phldrT="[Texto]" custT="1"/>
      <dgm:spPr/>
      <dgm:t>
        <a:bodyPr/>
        <a:lstStyle/>
        <a:p>
          <a:pPr algn="just"/>
          <a:r>
            <a:rPr lang="es-MX" sz="1000" b="1" dirty="0" smtClean="0">
              <a:solidFill>
                <a:schemeClr val="tx1"/>
              </a:solidFill>
            </a:rPr>
            <a:t>Alegatos por un plazo de seis días naturales.</a:t>
          </a:r>
          <a:endParaRPr lang="es-MX" sz="1000" b="1" dirty="0">
            <a:solidFill>
              <a:schemeClr val="tx1"/>
            </a:solidFill>
          </a:endParaRPr>
        </a:p>
      </dgm:t>
    </dgm:pt>
    <dgm:pt modelId="{75021989-65ED-4046-8125-73E83AF491C2}" type="parTrans" cxnId="{2B4007D6-CABC-42C7-BF58-E258B3B3DC41}">
      <dgm:prSet/>
      <dgm:spPr/>
      <dgm:t>
        <a:bodyPr/>
        <a:lstStyle/>
        <a:p>
          <a:endParaRPr lang="es-MX"/>
        </a:p>
      </dgm:t>
    </dgm:pt>
    <dgm:pt modelId="{3E57CA01-4679-4391-8ECB-A290D5C849F1}" type="sibTrans" cxnId="{2B4007D6-CABC-42C7-BF58-E258B3B3DC41}">
      <dgm:prSet/>
      <dgm:spPr/>
      <dgm:t>
        <a:bodyPr/>
        <a:lstStyle/>
        <a:p>
          <a:endParaRPr lang="es-MX"/>
        </a:p>
      </dgm:t>
    </dgm:pt>
    <dgm:pt modelId="{AE1DDEE1-730F-4068-9025-F8758038D13B}">
      <dgm:prSet phldrT="[Texto]" custT="1"/>
      <dgm:spPr/>
      <dgm:t>
        <a:bodyPr/>
        <a:lstStyle/>
        <a:p>
          <a:pPr algn="just"/>
          <a:r>
            <a:rPr lang="es-MX" sz="1000" b="1" dirty="0" smtClean="0">
              <a:solidFill>
                <a:schemeClr val="tx1"/>
              </a:solidFill>
            </a:rPr>
            <a:t>Conclusiones y se entrega a los secretarios de la Cámara de Diputados y este  al Presidente de la misma. </a:t>
          </a:r>
        </a:p>
      </dgm:t>
    </dgm:pt>
    <dgm:pt modelId="{303E41DA-3C92-490F-86A7-347C16CBCDF9}" type="parTrans" cxnId="{461BBDB7-1720-4CC9-AF75-62B037034D32}">
      <dgm:prSet/>
      <dgm:spPr/>
      <dgm:t>
        <a:bodyPr/>
        <a:lstStyle/>
        <a:p>
          <a:endParaRPr lang="es-MX"/>
        </a:p>
      </dgm:t>
    </dgm:pt>
    <dgm:pt modelId="{CDAD92A7-8BF0-4BFD-8B7D-E0CBD39593A1}" type="sibTrans" cxnId="{461BBDB7-1720-4CC9-AF75-62B037034D32}">
      <dgm:prSet/>
      <dgm:spPr/>
      <dgm:t>
        <a:bodyPr/>
        <a:lstStyle/>
        <a:p>
          <a:endParaRPr lang="es-MX"/>
        </a:p>
      </dgm:t>
    </dgm:pt>
    <dgm:pt modelId="{EAE2319C-49D0-4E25-A9BA-749F529FCAC9}">
      <dgm:prSet phldrT="[Texto]" custT="1"/>
      <dgm:spPr/>
      <dgm:t>
        <a:bodyPr/>
        <a:lstStyle/>
        <a:p>
          <a:pPr algn="just"/>
          <a:r>
            <a:rPr lang="es-MX" sz="1000" b="1" dirty="0" smtClean="0">
              <a:solidFill>
                <a:schemeClr val="tx1"/>
              </a:solidFill>
            </a:rPr>
            <a:t>El presidente de la cámara de diputados anuncia que debe reunirse y resolver sobre la imputación, dentro de los tres días naturales siguientes y se cita a las partes.</a:t>
          </a:r>
          <a:endParaRPr lang="es-MX" sz="1000" b="1" dirty="0">
            <a:solidFill>
              <a:schemeClr val="tx1"/>
            </a:solidFill>
          </a:endParaRPr>
        </a:p>
      </dgm:t>
    </dgm:pt>
    <dgm:pt modelId="{72675F78-99BE-4886-B301-A873B8637BE3}" type="parTrans" cxnId="{7FDC3376-EE4B-42FC-8CC4-BE90CE3F02A2}">
      <dgm:prSet/>
      <dgm:spPr/>
      <dgm:t>
        <a:bodyPr/>
        <a:lstStyle/>
        <a:p>
          <a:endParaRPr lang="es-MX"/>
        </a:p>
      </dgm:t>
    </dgm:pt>
    <dgm:pt modelId="{385E9BF5-0DCB-4ECB-A24C-B16DA9F564FA}" type="sibTrans" cxnId="{7FDC3376-EE4B-42FC-8CC4-BE90CE3F02A2}">
      <dgm:prSet/>
      <dgm:spPr/>
      <dgm:t>
        <a:bodyPr/>
        <a:lstStyle/>
        <a:p>
          <a:endParaRPr lang="es-MX"/>
        </a:p>
      </dgm:t>
    </dgm:pt>
    <dgm:pt modelId="{4EF3DFDD-F6D0-4127-BA80-998C9CA49489}" type="pres">
      <dgm:prSet presAssocID="{6C3C7B6A-E617-4520-8B1B-543EDC93FD15}" presName="CompostProcess" presStyleCnt="0">
        <dgm:presLayoutVars>
          <dgm:dir/>
          <dgm:resizeHandles val="exact"/>
        </dgm:presLayoutVars>
      </dgm:prSet>
      <dgm:spPr/>
    </dgm:pt>
    <dgm:pt modelId="{C489509D-33C7-4E70-965C-7069E278B6E2}" type="pres">
      <dgm:prSet presAssocID="{6C3C7B6A-E617-4520-8B1B-543EDC93FD15}" presName="arrow" presStyleLbl="bgShp" presStyleIdx="0" presStyleCnt="1"/>
      <dgm:spPr/>
    </dgm:pt>
    <dgm:pt modelId="{DCA9804F-CEA3-4FEB-A642-88629766F4F3}" type="pres">
      <dgm:prSet presAssocID="{6C3C7B6A-E617-4520-8B1B-543EDC93FD15}" presName="linearProcess" presStyleCnt="0"/>
      <dgm:spPr/>
    </dgm:pt>
    <dgm:pt modelId="{73D7B697-3B24-4E91-BCA9-62C3477F0D45}" type="pres">
      <dgm:prSet presAssocID="{57731D4D-FD3A-4B1C-87AA-B1660F0B9A72}" presName="textNode" presStyleLbl="node1" presStyleIdx="0" presStyleCnt="6">
        <dgm:presLayoutVars>
          <dgm:bulletEnabled val="1"/>
        </dgm:presLayoutVars>
      </dgm:prSet>
      <dgm:spPr/>
      <dgm:t>
        <a:bodyPr/>
        <a:lstStyle/>
        <a:p>
          <a:endParaRPr lang="es-MX"/>
        </a:p>
      </dgm:t>
    </dgm:pt>
    <dgm:pt modelId="{F51DDC68-9F3D-46D7-98AB-C06D5A671866}" type="pres">
      <dgm:prSet presAssocID="{E97B2959-65B0-40AE-A130-4DC1AEEBE92C}" presName="sibTrans" presStyleCnt="0"/>
      <dgm:spPr/>
    </dgm:pt>
    <dgm:pt modelId="{965A4875-DB33-412C-954F-6556CC415373}" type="pres">
      <dgm:prSet presAssocID="{911BCC63-4541-439A-BFEA-11BFC15613CA}" presName="textNode" presStyleLbl="node1" presStyleIdx="1" presStyleCnt="6">
        <dgm:presLayoutVars>
          <dgm:bulletEnabled val="1"/>
        </dgm:presLayoutVars>
      </dgm:prSet>
      <dgm:spPr/>
      <dgm:t>
        <a:bodyPr/>
        <a:lstStyle/>
        <a:p>
          <a:endParaRPr lang="es-MX"/>
        </a:p>
      </dgm:t>
    </dgm:pt>
    <dgm:pt modelId="{F4BBC505-3117-4641-8333-54078402AAA5}" type="pres">
      <dgm:prSet presAssocID="{E5218BC1-3D48-4324-BE78-6CDC44996466}" presName="sibTrans" presStyleCnt="0"/>
      <dgm:spPr/>
    </dgm:pt>
    <dgm:pt modelId="{ED6DDA02-B6BE-4D38-8C85-FAB7FEAC2C58}" type="pres">
      <dgm:prSet presAssocID="{9F60AF94-154A-4125-A7DD-4C082B479EAF}" presName="textNode" presStyleLbl="node1" presStyleIdx="2" presStyleCnt="6">
        <dgm:presLayoutVars>
          <dgm:bulletEnabled val="1"/>
        </dgm:presLayoutVars>
      </dgm:prSet>
      <dgm:spPr/>
      <dgm:t>
        <a:bodyPr/>
        <a:lstStyle/>
        <a:p>
          <a:endParaRPr lang="es-MX"/>
        </a:p>
      </dgm:t>
    </dgm:pt>
    <dgm:pt modelId="{9EED46C5-8A2A-46FB-AD45-69DEE146DAE5}" type="pres">
      <dgm:prSet presAssocID="{B668AFA4-9A5A-487E-B981-0D2945C763D4}" presName="sibTrans" presStyleCnt="0"/>
      <dgm:spPr/>
    </dgm:pt>
    <dgm:pt modelId="{6868E0C0-B07B-41A5-AD45-3426AF7586FC}" type="pres">
      <dgm:prSet presAssocID="{F7E455BD-60E7-4C91-9461-8E98F1CCABBE}" presName="textNode" presStyleLbl="node1" presStyleIdx="3" presStyleCnt="6">
        <dgm:presLayoutVars>
          <dgm:bulletEnabled val="1"/>
        </dgm:presLayoutVars>
      </dgm:prSet>
      <dgm:spPr/>
      <dgm:t>
        <a:bodyPr/>
        <a:lstStyle/>
        <a:p>
          <a:endParaRPr lang="es-MX"/>
        </a:p>
      </dgm:t>
    </dgm:pt>
    <dgm:pt modelId="{8CFE468B-30C9-4290-A687-B0DE0F7FEC1F}" type="pres">
      <dgm:prSet presAssocID="{3E57CA01-4679-4391-8ECB-A290D5C849F1}" presName="sibTrans" presStyleCnt="0"/>
      <dgm:spPr/>
    </dgm:pt>
    <dgm:pt modelId="{FEDAA3BB-EAEE-4BA1-825E-DC59A197E949}" type="pres">
      <dgm:prSet presAssocID="{AE1DDEE1-730F-4068-9025-F8758038D13B}" presName="textNode" presStyleLbl="node1" presStyleIdx="4" presStyleCnt="6">
        <dgm:presLayoutVars>
          <dgm:bulletEnabled val="1"/>
        </dgm:presLayoutVars>
      </dgm:prSet>
      <dgm:spPr/>
      <dgm:t>
        <a:bodyPr/>
        <a:lstStyle/>
        <a:p>
          <a:endParaRPr lang="es-MX"/>
        </a:p>
      </dgm:t>
    </dgm:pt>
    <dgm:pt modelId="{E65838AB-B628-402B-AE45-3D8235FF192A}" type="pres">
      <dgm:prSet presAssocID="{CDAD92A7-8BF0-4BFD-8B7D-E0CBD39593A1}" presName="sibTrans" presStyleCnt="0"/>
      <dgm:spPr/>
    </dgm:pt>
    <dgm:pt modelId="{794EA2D8-9A1F-4281-946E-BB1CCD4AEF48}" type="pres">
      <dgm:prSet presAssocID="{EAE2319C-49D0-4E25-A9BA-749F529FCAC9}" presName="textNode" presStyleLbl="node1" presStyleIdx="5" presStyleCnt="6">
        <dgm:presLayoutVars>
          <dgm:bulletEnabled val="1"/>
        </dgm:presLayoutVars>
      </dgm:prSet>
      <dgm:spPr/>
      <dgm:t>
        <a:bodyPr/>
        <a:lstStyle/>
        <a:p>
          <a:endParaRPr lang="es-MX"/>
        </a:p>
      </dgm:t>
    </dgm:pt>
  </dgm:ptLst>
  <dgm:cxnLst>
    <dgm:cxn modelId="{8FBC6045-F2E6-4B90-B1A0-1CEF7A4B3D7B}" type="presOf" srcId="{57731D4D-FD3A-4B1C-87AA-B1660F0B9A72}" destId="{73D7B697-3B24-4E91-BCA9-62C3477F0D45}" srcOrd="0" destOrd="0" presId="urn:microsoft.com/office/officeart/2005/8/layout/hProcess9"/>
    <dgm:cxn modelId="{C83216F5-584D-4A3C-9EB5-072E621A11EC}" srcId="{6C3C7B6A-E617-4520-8B1B-543EDC93FD15}" destId="{911BCC63-4541-439A-BFEA-11BFC15613CA}" srcOrd="1" destOrd="0" parTransId="{AE0121F1-F678-4B4D-9798-28838E09BD5D}" sibTransId="{E5218BC1-3D48-4324-BE78-6CDC44996466}"/>
    <dgm:cxn modelId="{6B9CB4A8-8EDA-48F0-8700-F7BFEA699658}" type="presOf" srcId="{AE1DDEE1-730F-4068-9025-F8758038D13B}" destId="{FEDAA3BB-EAEE-4BA1-825E-DC59A197E949}" srcOrd="0" destOrd="0" presId="urn:microsoft.com/office/officeart/2005/8/layout/hProcess9"/>
    <dgm:cxn modelId="{A50042FF-22CA-400F-9BEE-0273DB5E1DEB}" type="presOf" srcId="{EAE2319C-49D0-4E25-A9BA-749F529FCAC9}" destId="{794EA2D8-9A1F-4281-946E-BB1CCD4AEF48}" srcOrd="0" destOrd="0" presId="urn:microsoft.com/office/officeart/2005/8/layout/hProcess9"/>
    <dgm:cxn modelId="{7FDC3376-EE4B-42FC-8CC4-BE90CE3F02A2}" srcId="{6C3C7B6A-E617-4520-8B1B-543EDC93FD15}" destId="{EAE2319C-49D0-4E25-A9BA-749F529FCAC9}" srcOrd="5" destOrd="0" parTransId="{72675F78-99BE-4886-B301-A873B8637BE3}" sibTransId="{385E9BF5-0DCB-4ECB-A24C-B16DA9F564FA}"/>
    <dgm:cxn modelId="{D1C57309-9DCE-4930-AB4B-48660BA1FE1C}" srcId="{6C3C7B6A-E617-4520-8B1B-543EDC93FD15}" destId="{9F60AF94-154A-4125-A7DD-4C082B479EAF}" srcOrd="2" destOrd="0" parTransId="{6FE6CB96-5F96-41C5-8F2F-220EE25B6DA8}" sibTransId="{B668AFA4-9A5A-487E-B981-0D2945C763D4}"/>
    <dgm:cxn modelId="{FD74205C-A215-4051-B9B6-A5E0161D183C}" type="presOf" srcId="{911BCC63-4541-439A-BFEA-11BFC15613CA}" destId="{965A4875-DB33-412C-954F-6556CC415373}" srcOrd="0" destOrd="0" presId="urn:microsoft.com/office/officeart/2005/8/layout/hProcess9"/>
    <dgm:cxn modelId="{196A9DC6-5731-4DA8-BB41-09411CCDFB5C}" srcId="{6C3C7B6A-E617-4520-8B1B-543EDC93FD15}" destId="{57731D4D-FD3A-4B1C-87AA-B1660F0B9A72}" srcOrd="0" destOrd="0" parTransId="{75211765-E418-4AAD-B100-F4E45DF5C626}" sibTransId="{E97B2959-65B0-40AE-A130-4DC1AEEBE92C}"/>
    <dgm:cxn modelId="{2B4007D6-CABC-42C7-BF58-E258B3B3DC41}" srcId="{6C3C7B6A-E617-4520-8B1B-543EDC93FD15}" destId="{F7E455BD-60E7-4C91-9461-8E98F1CCABBE}" srcOrd="3" destOrd="0" parTransId="{75021989-65ED-4046-8125-73E83AF491C2}" sibTransId="{3E57CA01-4679-4391-8ECB-A290D5C849F1}"/>
    <dgm:cxn modelId="{D1D459DF-5C7E-4294-B649-A675B381D34C}" type="presOf" srcId="{9F60AF94-154A-4125-A7DD-4C082B479EAF}" destId="{ED6DDA02-B6BE-4D38-8C85-FAB7FEAC2C58}" srcOrd="0" destOrd="0" presId="urn:microsoft.com/office/officeart/2005/8/layout/hProcess9"/>
    <dgm:cxn modelId="{461BBDB7-1720-4CC9-AF75-62B037034D32}" srcId="{6C3C7B6A-E617-4520-8B1B-543EDC93FD15}" destId="{AE1DDEE1-730F-4068-9025-F8758038D13B}" srcOrd="4" destOrd="0" parTransId="{303E41DA-3C92-490F-86A7-347C16CBCDF9}" sibTransId="{CDAD92A7-8BF0-4BFD-8B7D-E0CBD39593A1}"/>
    <dgm:cxn modelId="{42F8359C-963B-46CE-A803-86069B75E042}" type="presOf" srcId="{6C3C7B6A-E617-4520-8B1B-543EDC93FD15}" destId="{4EF3DFDD-F6D0-4127-BA80-998C9CA49489}" srcOrd="0" destOrd="0" presId="urn:microsoft.com/office/officeart/2005/8/layout/hProcess9"/>
    <dgm:cxn modelId="{DA03BF87-2E16-4183-A7F6-48A8338DA952}" type="presOf" srcId="{F7E455BD-60E7-4C91-9461-8E98F1CCABBE}" destId="{6868E0C0-B07B-41A5-AD45-3426AF7586FC}" srcOrd="0" destOrd="0" presId="urn:microsoft.com/office/officeart/2005/8/layout/hProcess9"/>
    <dgm:cxn modelId="{BE873351-4C5A-48B1-AB15-99C1A879E054}" type="presParOf" srcId="{4EF3DFDD-F6D0-4127-BA80-998C9CA49489}" destId="{C489509D-33C7-4E70-965C-7069E278B6E2}" srcOrd="0" destOrd="0" presId="urn:microsoft.com/office/officeart/2005/8/layout/hProcess9"/>
    <dgm:cxn modelId="{9142611E-DDDA-4096-9941-793FEB3D429F}" type="presParOf" srcId="{4EF3DFDD-F6D0-4127-BA80-998C9CA49489}" destId="{DCA9804F-CEA3-4FEB-A642-88629766F4F3}" srcOrd="1" destOrd="0" presId="urn:microsoft.com/office/officeart/2005/8/layout/hProcess9"/>
    <dgm:cxn modelId="{78403DB1-AB2B-4862-B80A-4F7EA60BCA4A}" type="presParOf" srcId="{DCA9804F-CEA3-4FEB-A642-88629766F4F3}" destId="{73D7B697-3B24-4E91-BCA9-62C3477F0D45}" srcOrd="0" destOrd="0" presId="urn:microsoft.com/office/officeart/2005/8/layout/hProcess9"/>
    <dgm:cxn modelId="{44F28664-2B02-41E8-B7A4-300E778E4152}" type="presParOf" srcId="{DCA9804F-CEA3-4FEB-A642-88629766F4F3}" destId="{F51DDC68-9F3D-46D7-98AB-C06D5A671866}" srcOrd="1" destOrd="0" presId="urn:microsoft.com/office/officeart/2005/8/layout/hProcess9"/>
    <dgm:cxn modelId="{DC570C85-039C-41E7-ABCF-C0E7BBAA30A7}" type="presParOf" srcId="{DCA9804F-CEA3-4FEB-A642-88629766F4F3}" destId="{965A4875-DB33-412C-954F-6556CC415373}" srcOrd="2" destOrd="0" presId="urn:microsoft.com/office/officeart/2005/8/layout/hProcess9"/>
    <dgm:cxn modelId="{C5C502E7-1888-4229-A86B-961CDD13496E}" type="presParOf" srcId="{DCA9804F-CEA3-4FEB-A642-88629766F4F3}" destId="{F4BBC505-3117-4641-8333-54078402AAA5}" srcOrd="3" destOrd="0" presId="urn:microsoft.com/office/officeart/2005/8/layout/hProcess9"/>
    <dgm:cxn modelId="{70399169-D8E2-420F-8E27-3EA345405539}" type="presParOf" srcId="{DCA9804F-CEA3-4FEB-A642-88629766F4F3}" destId="{ED6DDA02-B6BE-4D38-8C85-FAB7FEAC2C58}" srcOrd="4" destOrd="0" presId="urn:microsoft.com/office/officeart/2005/8/layout/hProcess9"/>
    <dgm:cxn modelId="{6E4472CB-5718-46AC-9CB5-FB8BED3D33D7}" type="presParOf" srcId="{DCA9804F-CEA3-4FEB-A642-88629766F4F3}" destId="{9EED46C5-8A2A-46FB-AD45-69DEE146DAE5}" srcOrd="5" destOrd="0" presId="urn:microsoft.com/office/officeart/2005/8/layout/hProcess9"/>
    <dgm:cxn modelId="{3F8EF963-2DB7-4A6F-B005-82EF33769C67}" type="presParOf" srcId="{DCA9804F-CEA3-4FEB-A642-88629766F4F3}" destId="{6868E0C0-B07B-41A5-AD45-3426AF7586FC}" srcOrd="6" destOrd="0" presId="urn:microsoft.com/office/officeart/2005/8/layout/hProcess9"/>
    <dgm:cxn modelId="{8998C6EC-E9F6-4629-9047-66234634DE03}" type="presParOf" srcId="{DCA9804F-CEA3-4FEB-A642-88629766F4F3}" destId="{8CFE468B-30C9-4290-A687-B0DE0F7FEC1F}" srcOrd="7" destOrd="0" presId="urn:microsoft.com/office/officeart/2005/8/layout/hProcess9"/>
    <dgm:cxn modelId="{79D47E60-F476-4AB5-B0FD-DDDC3FBAA95C}" type="presParOf" srcId="{DCA9804F-CEA3-4FEB-A642-88629766F4F3}" destId="{FEDAA3BB-EAEE-4BA1-825E-DC59A197E949}" srcOrd="8" destOrd="0" presId="urn:microsoft.com/office/officeart/2005/8/layout/hProcess9"/>
    <dgm:cxn modelId="{7F87B2CE-080A-49AC-8B97-21A7F0D61162}" type="presParOf" srcId="{DCA9804F-CEA3-4FEB-A642-88629766F4F3}" destId="{E65838AB-B628-402B-AE45-3D8235FF192A}" srcOrd="9" destOrd="0" presId="urn:microsoft.com/office/officeart/2005/8/layout/hProcess9"/>
    <dgm:cxn modelId="{C81EB2EB-7D46-4299-A536-5C8CFEF0F54F}" type="presParOf" srcId="{DCA9804F-CEA3-4FEB-A642-88629766F4F3}" destId="{794EA2D8-9A1F-4281-946E-BB1CCD4AEF48}" srcOrd="10" destOrd="0" presId="urn:microsoft.com/office/officeart/2005/8/layout/hProcess9"/>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C3C7B6A-E617-4520-8B1B-543EDC93FD15}" type="doc">
      <dgm:prSet loTypeId="urn:microsoft.com/office/officeart/2005/8/layout/hProcess9" loCatId="process" qsTypeId="urn:microsoft.com/office/officeart/2005/8/quickstyle/simple1" qsCatId="simple" csTypeId="urn:microsoft.com/office/officeart/2005/8/colors/colorful1" csCatId="colorful" phldr="1"/>
      <dgm:spPr/>
    </dgm:pt>
    <dgm:pt modelId="{57731D4D-FD3A-4B1C-87AA-B1660F0B9A72}">
      <dgm:prSet phldrT="[Texto]" custT="1"/>
      <dgm:spPr/>
      <dgm:t>
        <a:bodyPr/>
        <a:lstStyle/>
        <a:p>
          <a:pPr algn="just"/>
          <a:r>
            <a:rPr lang="es-MX" sz="1400" b="1" dirty="0" smtClean="0">
              <a:solidFill>
                <a:schemeClr val="tx1"/>
              </a:solidFill>
            </a:rPr>
            <a:t>La Secretaría dará lectura a las constancias procedimentales o síntesis; las conclusiones de la Sección Instructora. </a:t>
          </a:r>
        </a:p>
      </dgm:t>
    </dgm:pt>
    <dgm:pt modelId="{75211765-E418-4AAD-B100-F4E45DF5C626}" type="parTrans" cxnId="{196A9DC6-5731-4DA8-BB41-09411CCDFB5C}">
      <dgm:prSet/>
      <dgm:spPr/>
      <dgm:t>
        <a:bodyPr/>
        <a:lstStyle/>
        <a:p>
          <a:endParaRPr lang="es-MX"/>
        </a:p>
      </dgm:t>
    </dgm:pt>
    <dgm:pt modelId="{E97B2959-65B0-40AE-A130-4DC1AEEBE92C}" type="sibTrans" cxnId="{196A9DC6-5731-4DA8-BB41-09411CCDFB5C}">
      <dgm:prSet/>
      <dgm:spPr/>
      <dgm:t>
        <a:bodyPr/>
        <a:lstStyle/>
        <a:p>
          <a:endParaRPr lang="es-MX"/>
        </a:p>
      </dgm:t>
    </dgm:pt>
    <dgm:pt modelId="{911BCC63-4541-439A-BFEA-11BFC15613CA}">
      <dgm:prSet phldrT="[Texto]" custT="1"/>
      <dgm:spPr/>
      <dgm:t>
        <a:bodyPr/>
        <a:lstStyle/>
        <a:p>
          <a:r>
            <a:rPr lang="es-MX" sz="1400" b="1" dirty="0" smtClean="0">
              <a:solidFill>
                <a:schemeClr val="tx1"/>
              </a:solidFill>
            </a:rPr>
            <a:t>Se retiran a las partes, se procede a discutir y a votar las conclusiones propuestas por la Sección Instructora</a:t>
          </a:r>
          <a:endParaRPr lang="es-MX" sz="1400" b="1" dirty="0">
            <a:solidFill>
              <a:schemeClr val="tx1"/>
            </a:solidFill>
          </a:endParaRPr>
        </a:p>
      </dgm:t>
    </dgm:pt>
    <dgm:pt modelId="{AE0121F1-F678-4B4D-9798-28838E09BD5D}" type="parTrans" cxnId="{C83216F5-584D-4A3C-9EB5-072E621A11EC}">
      <dgm:prSet/>
      <dgm:spPr/>
      <dgm:t>
        <a:bodyPr/>
        <a:lstStyle/>
        <a:p>
          <a:endParaRPr lang="es-MX"/>
        </a:p>
      </dgm:t>
    </dgm:pt>
    <dgm:pt modelId="{E5218BC1-3D48-4324-BE78-6CDC44996466}" type="sibTrans" cxnId="{C83216F5-584D-4A3C-9EB5-072E621A11EC}">
      <dgm:prSet/>
      <dgm:spPr/>
      <dgm:t>
        <a:bodyPr/>
        <a:lstStyle/>
        <a:p>
          <a:endParaRPr lang="es-MX"/>
        </a:p>
      </dgm:t>
    </dgm:pt>
    <dgm:pt modelId="{4EF3DFDD-F6D0-4127-BA80-998C9CA49489}" type="pres">
      <dgm:prSet presAssocID="{6C3C7B6A-E617-4520-8B1B-543EDC93FD15}" presName="CompostProcess" presStyleCnt="0">
        <dgm:presLayoutVars>
          <dgm:dir/>
          <dgm:resizeHandles val="exact"/>
        </dgm:presLayoutVars>
      </dgm:prSet>
      <dgm:spPr/>
    </dgm:pt>
    <dgm:pt modelId="{C489509D-33C7-4E70-965C-7069E278B6E2}" type="pres">
      <dgm:prSet presAssocID="{6C3C7B6A-E617-4520-8B1B-543EDC93FD15}" presName="arrow" presStyleLbl="bgShp" presStyleIdx="0" presStyleCnt="1"/>
      <dgm:spPr/>
    </dgm:pt>
    <dgm:pt modelId="{DCA9804F-CEA3-4FEB-A642-88629766F4F3}" type="pres">
      <dgm:prSet presAssocID="{6C3C7B6A-E617-4520-8B1B-543EDC93FD15}" presName="linearProcess" presStyleCnt="0"/>
      <dgm:spPr/>
    </dgm:pt>
    <dgm:pt modelId="{73D7B697-3B24-4E91-BCA9-62C3477F0D45}" type="pres">
      <dgm:prSet presAssocID="{57731D4D-FD3A-4B1C-87AA-B1660F0B9A72}" presName="textNode" presStyleLbl="node1" presStyleIdx="0" presStyleCnt="2">
        <dgm:presLayoutVars>
          <dgm:bulletEnabled val="1"/>
        </dgm:presLayoutVars>
      </dgm:prSet>
      <dgm:spPr/>
      <dgm:t>
        <a:bodyPr/>
        <a:lstStyle/>
        <a:p>
          <a:endParaRPr lang="es-MX"/>
        </a:p>
      </dgm:t>
    </dgm:pt>
    <dgm:pt modelId="{F51DDC68-9F3D-46D7-98AB-C06D5A671866}" type="pres">
      <dgm:prSet presAssocID="{E97B2959-65B0-40AE-A130-4DC1AEEBE92C}" presName="sibTrans" presStyleCnt="0"/>
      <dgm:spPr/>
    </dgm:pt>
    <dgm:pt modelId="{965A4875-DB33-412C-954F-6556CC415373}" type="pres">
      <dgm:prSet presAssocID="{911BCC63-4541-439A-BFEA-11BFC15613CA}" presName="textNode" presStyleLbl="node1" presStyleIdx="1" presStyleCnt="2">
        <dgm:presLayoutVars>
          <dgm:bulletEnabled val="1"/>
        </dgm:presLayoutVars>
      </dgm:prSet>
      <dgm:spPr/>
      <dgm:t>
        <a:bodyPr/>
        <a:lstStyle/>
        <a:p>
          <a:endParaRPr lang="es-MX"/>
        </a:p>
      </dgm:t>
    </dgm:pt>
  </dgm:ptLst>
  <dgm:cxnLst>
    <dgm:cxn modelId="{72AF8863-9E12-445B-9D2B-A2DF97D7227E}" type="presOf" srcId="{57731D4D-FD3A-4B1C-87AA-B1660F0B9A72}" destId="{73D7B697-3B24-4E91-BCA9-62C3477F0D45}" srcOrd="0" destOrd="0" presId="urn:microsoft.com/office/officeart/2005/8/layout/hProcess9"/>
    <dgm:cxn modelId="{C83216F5-584D-4A3C-9EB5-072E621A11EC}" srcId="{6C3C7B6A-E617-4520-8B1B-543EDC93FD15}" destId="{911BCC63-4541-439A-BFEA-11BFC15613CA}" srcOrd="1" destOrd="0" parTransId="{AE0121F1-F678-4B4D-9798-28838E09BD5D}" sibTransId="{E5218BC1-3D48-4324-BE78-6CDC44996466}"/>
    <dgm:cxn modelId="{79AE443D-AF08-45B4-A479-C2AE09B2E87A}" type="presOf" srcId="{6C3C7B6A-E617-4520-8B1B-543EDC93FD15}" destId="{4EF3DFDD-F6D0-4127-BA80-998C9CA49489}" srcOrd="0" destOrd="0" presId="urn:microsoft.com/office/officeart/2005/8/layout/hProcess9"/>
    <dgm:cxn modelId="{AA06EED6-31DD-4203-81CA-0B6DA47CB853}" type="presOf" srcId="{911BCC63-4541-439A-BFEA-11BFC15613CA}" destId="{965A4875-DB33-412C-954F-6556CC415373}" srcOrd="0" destOrd="0" presId="urn:microsoft.com/office/officeart/2005/8/layout/hProcess9"/>
    <dgm:cxn modelId="{196A9DC6-5731-4DA8-BB41-09411CCDFB5C}" srcId="{6C3C7B6A-E617-4520-8B1B-543EDC93FD15}" destId="{57731D4D-FD3A-4B1C-87AA-B1660F0B9A72}" srcOrd="0" destOrd="0" parTransId="{75211765-E418-4AAD-B100-F4E45DF5C626}" sibTransId="{E97B2959-65B0-40AE-A130-4DC1AEEBE92C}"/>
    <dgm:cxn modelId="{ACE412E4-255C-47BB-8C35-78944A89C87E}" type="presParOf" srcId="{4EF3DFDD-F6D0-4127-BA80-998C9CA49489}" destId="{C489509D-33C7-4E70-965C-7069E278B6E2}" srcOrd="0" destOrd="0" presId="urn:microsoft.com/office/officeart/2005/8/layout/hProcess9"/>
    <dgm:cxn modelId="{1C885A9D-DE02-4C5F-A270-B613DD82FC7E}" type="presParOf" srcId="{4EF3DFDD-F6D0-4127-BA80-998C9CA49489}" destId="{DCA9804F-CEA3-4FEB-A642-88629766F4F3}" srcOrd="1" destOrd="0" presId="urn:microsoft.com/office/officeart/2005/8/layout/hProcess9"/>
    <dgm:cxn modelId="{88D51991-9837-471C-83BA-C05249419F92}" type="presParOf" srcId="{DCA9804F-CEA3-4FEB-A642-88629766F4F3}" destId="{73D7B697-3B24-4E91-BCA9-62C3477F0D45}" srcOrd="0" destOrd="0" presId="urn:microsoft.com/office/officeart/2005/8/layout/hProcess9"/>
    <dgm:cxn modelId="{53D5D412-21E2-4D4C-873F-8189C8A3C57E}" type="presParOf" srcId="{DCA9804F-CEA3-4FEB-A642-88629766F4F3}" destId="{F51DDC68-9F3D-46D7-98AB-C06D5A671866}" srcOrd="1" destOrd="0" presId="urn:microsoft.com/office/officeart/2005/8/layout/hProcess9"/>
    <dgm:cxn modelId="{2B2B01BA-7999-4326-A479-A4162DE9838F}" type="presParOf" srcId="{DCA9804F-CEA3-4FEB-A642-88629766F4F3}" destId="{965A4875-DB33-412C-954F-6556CC415373}"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E9FF523-330C-4A2E-8AD9-E3DA846087E2}" type="doc">
      <dgm:prSet loTypeId="urn:microsoft.com/office/officeart/2005/8/layout/hProcess9" loCatId="process" qsTypeId="urn:microsoft.com/office/officeart/2005/8/quickstyle/simple1" qsCatId="simple" csTypeId="urn:microsoft.com/office/officeart/2005/8/colors/colorful1" csCatId="colorful" phldr="1"/>
      <dgm:spPr/>
    </dgm:pt>
    <dgm:pt modelId="{6BC8F0FE-01F4-4030-974D-CD0B57F64702}">
      <dgm:prSet phldrT="[Texto]" custT="1"/>
      <dgm:spPr/>
      <dgm:t>
        <a:bodyPr/>
        <a:lstStyle/>
        <a:p>
          <a:pPr algn="just"/>
          <a:r>
            <a:rPr lang="es-MX" sz="1000" b="1" dirty="0" smtClean="0">
              <a:solidFill>
                <a:schemeClr val="tx1"/>
              </a:solidFill>
            </a:rPr>
            <a:t>Acusación ante la cámara de senadores y se turna a la Sección de</a:t>
          </a:r>
        </a:p>
        <a:p>
          <a:pPr algn="just"/>
          <a:r>
            <a:rPr lang="es-MX" sz="1000" b="1" dirty="0" smtClean="0">
              <a:solidFill>
                <a:schemeClr val="tx1"/>
              </a:solidFill>
            </a:rPr>
            <a:t>Enjuiciamiento y emplaza al órgano de acusación, al acusado y a su defensor, para alegatos por escrito dentro de los 05 días naturales siguientes</a:t>
          </a:r>
          <a:endParaRPr lang="es-MX" sz="1000" b="1" dirty="0">
            <a:solidFill>
              <a:schemeClr val="tx1"/>
            </a:solidFill>
          </a:endParaRPr>
        </a:p>
      </dgm:t>
    </dgm:pt>
    <dgm:pt modelId="{9071D8B5-0C89-4299-A732-60FB556DDC2E}" type="parTrans" cxnId="{38A15B00-8A06-46DD-888C-7C24024B5616}">
      <dgm:prSet/>
      <dgm:spPr/>
      <dgm:t>
        <a:bodyPr/>
        <a:lstStyle/>
        <a:p>
          <a:endParaRPr lang="es-MX"/>
        </a:p>
      </dgm:t>
    </dgm:pt>
    <dgm:pt modelId="{4D963CF5-34DE-4B13-A68F-9E57AF68C715}" type="sibTrans" cxnId="{38A15B00-8A06-46DD-888C-7C24024B5616}">
      <dgm:prSet/>
      <dgm:spPr/>
      <dgm:t>
        <a:bodyPr/>
        <a:lstStyle/>
        <a:p>
          <a:endParaRPr lang="es-MX"/>
        </a:p>
      </dgm:t>
    </dgm:pt>
    <dgm:pt modelId="{1B84936F-8622-4239-B420-C4F806D685D9}">
      <dgm:prSet phldrT="[Texto]" custT="1"/>
      <dgm:spPr/>
      <dgm:t>
        <a:bodyPr/>
        <a:lstStyle/>
        <a:p>
          <a:pPr algn="just"/>
          <a:r>
            <a:rPr lang="es-MX" sz="900" b="1" dirty="0" smtClean="0">
              <a:solidFill>
                <a:schemeClr val="tx1"/>
              </a:solidFill>
            </a:rPr>
            <a:t>La Sección formulará sus conclusiones considerando la acusación, alegatos formulados; proponiendo la sanción debidamente fundamentada.</a:t>
          </a:r>
          <a:endParaRPr lang="es-MX" sz="900" b="1" dirty="0">
            <a:solidFill>
              <a:schemeClr val="tx1"/>
            </a:solidFill>
          </a:endParaRPr>
        </a:p>
      </dgm:t>
    </dgm:pt>
    <dgm:pt modelId="{45F95FD8-3AB5-4C4A-8C56-E970A1D0C240}" type="parTrans" cxnId="{165D91E7-5797-4FD1-A7B0-3A4868121D75}">
      <dgm:prSet/>
      <dgm:spPr/>
      <dgm:t>
        <a:bodyPr/>
        <a:lstStyle/>
        <a:p>
          <a:endParaRPr lang="es-MX"/>
        </a:p>
      </dgm:t>
    </dgm:pt>
    <dgm:pt modelId="{B3B4D15E-C9E9-4A92-85B7-FC36D6D1E64C}" type="sibTrans" cxnId="{165D91E7-5797-4FD1-A7B0-3A4868121D75}">
      <dgm:prSet/>
      <dgm:spPr/>
      <dgm:t>
        <a:bodyPr/>
        <a:lstStyle/>
        <a:p>
          <a:endParaRPr lang="es-MX"/>
        </a:p>
      </dgm:t>
    </dgm:pt>
    <dgm:pt modelId="{4E3300D9-8E36-467A-B436-3AB53C474D60}">
      <dgm:prSet phldrT="[Texto]" custT="1"/>
      <dgm:spPr/>
      <dgm:t>
        <a:bodyPr/>
        <a:lstStyle/>
        <a:p>
          <a:pPr algn="just"/>
          <a:r>
            <a:rPr lang="es-MX" sz="1000" b="1" dirty="0" smtClean="0">
              <a:solidFill>
                <a:schemeClr val="tx1"/>
              </a:solidFill>
            </a:rPr>
            <a:t>Las conclusiones, se entregarán a la Secretaría de la Cámara de Senadores.</a:t>
          </a:r>
          <a:endParaRPr lang="es-MX" sz="1000" b="1" dirty="0">
            <a:solidFill>
              <a:schemeClr val="tx1"/>
            </a:solidFill>
          </a:endParaRPr>
        </a:p>
      </dgm:t>
    </dgm:pt>
    <dgm:pt modelId="{1BD28DE6-DE2D-4E8B-8F36-758D9DAD73E7}" type="parTrans" cxnId="{46F30CB3-F639-458D-849E-FE2232F8DFEA}">
      <dgm:prSet/>
      <dgm:spPr/>
      <dgm:t>
        <a:bodyPr/>
        <a:lstStyle/>
        <a:p>
          <a:endParaRPr lang="es-MX"/>
        </a:p>
      </dgm:t>
    </dgm:pt>
    <dgm:pt modelId="{8C27734E-7FC6-4CE6-8902-EB0D0D6EA88B}" type="sibTrans" cxnId="{46F30CB3-F639-458D-849E-FE2232F8DFEA}">
      <dgm:prSet/>
      <dgm:spPr/>
      <dgm:t>
        <a:bodyPr/>
        <a:lstStyle/>
        <a:p>
          <a:endParaRPr lang="es-MX"/>
        </a:p>
      </dgm:t>
    </dgm:pt>
    <dgm:pt modelId="{2C4E914A-C1FA-41D5-8134-833478DB2042}">
      <dgm:prSet phldrT="[Texto]" custT="1"/>
      <dgm:spPr/>
      <dgm:t>
        <a:bodyPr/>
        <a:lstStyle/>
        <a:p>
          <a:r>
            <a:rPr lang="es-MX" sz="1000" b="1" dirty="0" smtClean="0">
              <a:solidFill>
                <a:schemeClr val="tx1"/>
              </a:solidFill>
            </a:rPr>
            <a:t>El Presidente de la cámara anunciará que debe erigirse ésta en Jurado de Sentencia dentro de las 24 horas siguientes a la entrega de dichas</a:t>
          </a:r>
        </a:p>
        <a:p>
          <a:r>
            <a:rPr lang="es-MX" sz="1000" b="1" dirty="0" smtClean="0">
              <a:solidFill>
                <a:schemeClr val="tx1"/>
              </a:solidFill>
            </a:rPr>
            <a:t>conclusiones, y cita a las partes.</a:t>
          </a:r>
          <a:endParaRPr lang="es-MX" sz="1000" b="1" dirty="0">
            <a:solidFill>
              <a:schemeClr val="tx1"/>
            </a:solidFill>
          </a:endParaRPr>
        </a:p>
      </dgm:t>
    </dgm:pt>
    <dgm:pt modelId="{71511981-45D5-4FE1-8567-E9C3A44FB2E6}" type="parTrans" cxnId="{E83BDE46-02F9-4A4C-B5B4-C3DAC3E9CA5A}">
      <dgm:prSet/>
      <dgm:spPr/>
      <dgm:t>
        <a:bodyPr/>
        <a:lstStyle/>
        <a:p>
          <a:endParaRPr lang="es-MX"/>
        </a:p>
      </dgm:t>
    </dgm:pt>
    <dgm:pt modelId="{4DF46976-1AE4-4F68-92EC-D59919C213AC}" type="sibTrans" cxnId="{E83BDE46-02F9-4A4C-B5B4-C3DAC3E9CA5A}">
      <dgm:prSet/>
      <dgm:spPr/>
      <dgm:t>
        <a:bodyPr/>
        <a:lstStyle/>
        <a:p>
          <a:endParaRPr lang="es-MX"/>
        </a:p>
      </dgm:t>
    </dgm:pt>
    <dgm:pt modelId="{E5E8DCFF-5911-4314-8622-A8D841EDA331}">
      <dgm:prSet phldrT="[Texto]" custT="1"/>
      <dgm:spPr/>
      <dgm:t>
        <a:bodyPr/>
        <a:lstStyle/>
        <a:p>
          <a:r>
            <a:rPr lang="es-MX" sz="1000" b="1" dirty="0" smtClean="0">
              <a:solidFill>
                <a:schemeClr val="tx1"/>
              </a:solidFill>
            </a:rPr>
            <a:t>El Presidente de la Cámara de Senadores la declarará erigida</a:t>
          </a:r>
        </a:p>
        <a:p>
          <a:r>
            <a:rPr lang="es-MX" sz="1000" b="1" dirty="0" smtClean="0">
              <a:solidFill>
                <a:schemeClr val="tx1"/>
              </a:solidFill>
            </a:rPr>
            <a:t>en Jurado de Sentencia. </a:t>
          </a:r>
          <a:endParaRPr lang="es-MX" sz="1000" b="1" dirty="0">
            <a:solidFill>
              <a:schemeClr val="tx1"/>
            </a:solidFill>
          </a:endParaRPr>
        </a:p>
      </dgm:t>
    </dgm:pt>
    <dgm:pt modelId="{EF82CC64-C7CD-43C9-B2E2-9226B16827ED}" type="parTrans" cxnId="{D4361C85-1516-400B-BE20-E126733BE522}">
      <dgm:prSet/>
      <dgm:spPr/>
      <dgm:t>
        <a:bodyPr/>
        <a:lstStyle/>
        <a:p>
          <a:endParaRPr lang="es-MX"/>
        </a:p>
      </dgm:t>
    </dgm:pt>
    <dgm:pt modelId="{DA10ADB2-610B-44EA-93E0-DEE1A096A659}" type="sibTrans" cxnId="{D4361C85-1516-400B-BE20-E126733BE522}">
      <dgm:prSet/>
      <dgm:spPr/>
      <dgm:t>
        <a:bodyPr/>
        <a:lstStyle/>
        <a:p>
          <a:endParaRPr lang="es-MX"/>
        </a:p>
      </dgm:t>
    </dgm:pt>
    <dgm:pt modelId="{38697E9C-99D9-49CC-95EC-7F415A404EB4}" type="pres">
      <dgm:prSet presAssocID="{6E9FF523-330C-4A2E-8AD9-E3DA846087E2}" presName="CompostProcess" presStyleCnt="0">
        <dgm:presLayoutVars>
          <dgm:dir/>
          <dgm:resizeHandles val="exact"/>
        </dgm:presLayoutVars>
      </dgm:prSet>
      <dgm:spPr/>
    </dgm:pt>
    <dgm:pt modelId="{2F88734D-A6A3-4724-A5DE-B247339D115B}" type="pres">
      <dgm:prSet presAssocID="{6E9FF523-330C-4A2E-8AD9-E3DA846087E2}" presName="arrow" presStyleLbl="bgShp" presStyleIdx="0" presStyleCnt="1"/>
      <dgm:spPr/>
    </dgm:pt>
    <dgm:pt modelId="{DBD3C33F-0771-4212-AC50-7743124B0921}" type="pres">
      <dgm:prSet presAssocID="{6E9FF523-330C-4A2E-8AD9-E3DA846087E2}" presName="linearProcess" presStyleCnt="0"/>
      <dgm:spPr/>
    </dgm:pt>
    <dgm:pt modelId="{09D4327A-C691-4477-8CEE-1AB38634E595}" type="pres">
      <dgm:prSet presAssocID="{6BC8F0FE-01F4-4030-974D-CD0B57F64702}" presName="textNode" presStyleLbl="node1" presStyleIdx="0" presStyleCnt="5">
        <dgm:presLayoutVars>
          <dgm:bulletEnabled val="1"/>
        </dgm:presLayoutVars>
      </dgm:prSet>
      <dgm:spPr/>
      <dgm:t>
        <a:bodyPr/>
        <a:lstStyle/>
        <a:p>
          <a:endParaRPr lang="es-MX"/>
        </a:p>
      </dgm:t>
    </dgm:pt>
    <dgm:pt modelId="{45A464A2-3C47-4CEF-9E8E-348987933156}" type="pres">
      <dgm:prSet presAssocID="{4D963CF5-34DE-4B13-A68F-9E57AF68C715}" presName="sibTrans" presStyleCnt="0"/>
      <dgm:spPr/>
    </dgm:pt>
    <dgm:pt modelId="{25C778D4-1BC3-44A3-934B-AE045C638E01}" type="pres">
      <dgm:prSet presAssocID="{1B84936F-8622-4239-B420-C4F806D685D9}" presName="textNode" presStyleLbl="node1" presStyleIdx="1" presStyleCnt="5">
        <dgm:presLayoutVars>
          <dgm:bulletEnabled val="1"/>
        </dgm:presLayoutVars>
      </dgm:prSet>
      <dgm:spPr/>
      <dgm:t>
        <a:bodyPr/>
        <a:lstStyle/>
        <a:p>
          <a:endParaRPr lang="es-MX"/>
        </a:p>
      </dgm:t>
    </dgm:pt>
    <dgm:pt modelId="{58096571-8BFD-4B0B-B356-A14D99664B74}" type="pres">
      <dgm:prSet presAssocID="{B3B4D15E-C9E9-4A92-85B7-FC36D6D1E64C}" presName="sibTrans" presStyleCnt="0"/>
      <dgm:spPr/>
    </dgm:pt>
    <dgm:pt modelId="{EB1EF8E2-0E3A-44FC-A4F0-5B7C0794C2CA}" type="pres">
      <dgm:prSet presAssocID="{4E3300D9-8E36-467A-B436-3AB53C474D60}" presName="textNode" presStyleLbl="node1" presStyleIdx="2" presStyleCnt="5">
        <dgm:presLayoutVars>
          <dgm:bulletEnabled val="1"/>
        </dgm:presLayoutVars>
      </dgm:prSet>
      <dgm:spPr/>
      <dgm:t>
        <a:bodyPr/>
        <a:lstStyle/>
        <a:p>
          <a:endParaRPr lang="es-MX"/>
        </a:p>
      </dgm:t>
    </dgm:pt>
    <dgm:pt modelId="{30D879F6-5706-439B-94E7-21764995E2BA}" type="pres">
      <dgm:prSet presAssocID="{8C27734E-7FC6-4CE6-8902-EB0D0D6EA88B}" presName="sibTrans" presStyleCnt="0"/>
      <dgm:spPr/>
    </dgm:pt>
    <dgm:pt modelId="{B903F73F-32B1-4288-97E0-334A27CE81EE}" type="pres">
      <dgm:prSet presAssocID="{2C4E914A-C1FA-41D5-8134-833478DB2042}" presName="textNode" presStyleLbl="node1" presStyleIdx="3" presStyleCnt="5">
        <dgm:presLayoutVars>
          <dgm:bulletEnabled val="1"/>
        </dgm:presLayoutVars>
      </dgm:prSet>
      <dgm:spPr/>
      <dgm:t>
        <a:bodyPr/>
        <a:lstStyle/>
        <a:p>
          <a:endParaRPr lang="es-MX"/>
        </a:p>
      </dgm:t>
    </dgm:pt>
    <dgm:pt modelId="{081A0E66-F1FF-4D1F-B18F-99CF27D67946}" type="pres">
      <dgm:prSet presAssocID="{4DF46976-1AE4-4F68-92EC-D59919C213AC}" presName="sibTrans" presStyleCnt="0"/>
      <dgm:spPr/>
    </dgm:pt>
    <dgm:pt modelId="{729128A5-C833-4CAF-B9BF-43CFFB3B95FD}" type="pres">
      <dgm:prSet presAssocID="{E5E8DCFF-5911-4314-8622-A8D841EDA331}" presName="textNode" presStyleLbl="node1" presStyleIdx="4" presStyleCnt="5">
        <dgm:presLayoutVars>
          <dgm:bulletEnabled val="1"/>
        </dgm:presLayoutVars>
      </dgm:prSet>
      <dgm:spPr/>
      <dgm:t>
        <a:bodyPr/>
        <a:lstStyle/>
        <a:p>
          <a:endParaRPr lang="es-MX"/>
        </a:p>
      </dgm:t>
    </dgm:pt>
  </dgm:ptLst>
  <dgm:cxnLst>
    <dgm:cxn modelId="{165D91E7-5797-4FD1-A7B0-3A4868121D75}" srcId="{6E9FF523-330C-4A2E-8AD9-E3DA846087E2}" destId="{1B84936F-8622-4239-B420-C4F806D685D9}" srcOrd="1" destOrd="0" parTransId="{45F95FD8-3AB5-4C4A-8C56-E970A1D0C240}" sibTransId="{B3B4D15E-C9E9-4A92-85B7-FC36D6D1E64C}"/>
    <dgm:cxn modelId="{46F30CB3-F639-458D-849E-FE2232F8DFEA}" srcId="{6E9FF523-330C-4A2E-8AD9-E3DA846087E2}" destId="{4E3300D9-8E36-467A-B436-3AB53C474D60}" srcOrd="2" destOrd="0" parTransId="{1BD28DE6-DE2D-4E8B-8F36-758D9DAD73E7}" sibTransId="{8C27734E-7FC6-4CE6-8902-EB0D0D6EA88B}"/>
    <dgm:cxn modelId="{F90406BE-6A83-4428-A697-0A73586E29E9}" type="presOf" srcId="{6BC8F0FE-01F4-4030-974D-CD0B57F64702}" destId="{09D4327A-C691-4477-8CEE-1AB38634E595}" srcOrd="0" destOrd="0" presId="urn:microsoft.com/office/officeart/2005/8/layout/hProcess9"/>
    <dgm:cxn modelId="{38A15B00-8A06-46DD-888C-7C24024B5616}" srcId="{6E9FF523-330C-4A2E-8AD9-E3DA846087E2}" destId="{6BC8F0FE-01F4-4030-974D-CD0B57F64702}" srcOrd="0" destOrd="0" parTransId="{9071D8B5-0C89-4299-A732-60FB556DDC2E}" sibTransId="{4D963CF5-34DE-4B13-A68F-9E57AF68C715}"/>
    <dgm:cxn modelId="{D4361C85-1516-400B-BE20-E126733BE522}" srcId="{6E9FF523-330C-4A2E-8AD9-E3DA846087E2}" destId="{E5E8DCFF-5911-4314-8622-A8D841EDA331}" srcOrd="4" destOrd="0" parTransId="{EF82CC64-C7CD-43C9-B2E2-9226B16827ED}" sibTransId="{DA10ADB2-610B-44EA-93E0-DEE1A096A659}"/>
    <dgm:cxn modelId="{ED39EC39-F0EB-459B-9C8A-3293EB5F2975}" type="presOf" srcId="{1B84936F-8622-4239-B420-C4F806D685D9}" destId="{25C778D4-1BC3-44A3-934B-AE045C638E01}" srcOrd="0" destOrd="0" presId="urn:microsoft.com/office/officeart/2005/8/layout/hProcess9"/>
    <dgm:cxn modelId="{648103BA-0C45-41E3-A89B-2EB426FAED71}" type="presOf" srcId="{2C4E914A-C1FA-41D5-8134-833478DB2042}" destId="{B903F73F-32B1-4288-97E0-334A27CE81EE}" srcOrd="0" destOrd="0" presId="urn:microsoft.com/office/officeart/2005/8/layout/hProcess9"/>
    <dgm:cxn modelId="{14949B4B-48AC-47A8-A603-0BA761AD5AEF}" type="presOf" srcId="{6E9FF523-330C-4A2E-8AD9-E3DA846087E2}" destId="{38697E9C-99D9-49CC-95EC-7F415A404EB4}" srcOrd="0" destOrd="0" presId="urn:microsoft.com/office/officeart/2005/8/layout/hProcess9"/>
    <dgm:cxn modelId="{E83BDE46-02F9-4A4C-B5B4-C3DAC3E9CA5A}" srcId="{6E9FF523-330C-4A2E-8AD9-E3DA846087E2}" destId="{2C4E914A-C1FA-41D5-8134-833478DB2042}" srcOrd="3" destOrd="0" parTransId="{71511981-45D5-4FE1-8567-E9C3A44FB2E6}" sibTransId="{4DF46976-1AE4-4F68-92EC-D59919C213AC}"/>
    <dgm:cxn modelId="{F5A8798B-ECAF-49E6-BF8E-6AF9B9A606D0}" type="presOf" srcId="{E5E8DCFF-5911-4314-8622-A8D841EDA331}" destId="{729128A5-C833-4CAF-B9BF-43CFFB3B95FD}" srcOrd="0" destOrd="0" presId="urn:microsoft.com/office/officeart/2005/8/layout/hProcess9"/>
    <dgm:cxn modelId="{4A72D3C7-A7A3-4200-AFE3-AD6A6A185E60}" type="presOf" srcId="{4E3300D9-8E36-467A-B436-3AB53C474D60}" destId="{EB1EF8E2-0E3A-44FC-A4F0-5B7C0794C2CA}" srcOrd="0" destOrd="0" presId="urn:microsoft.com/office/officeart/2005/8/layout/hProcess9"/>
    <dgm:cxn modelId="{6BD7D58D-20EC-4270-A038-CBC3CC453501}" type="presParOf" srcId="{38697E9C-99D9-49CC-95EC-7F415A404EB4}" destId="{2F88734D-A6A3-4724-A5DE-B247339D115B}" srcOrd="0" destOrd="0" presId="urn:microsoft.com/office/officeart/2005/8/layout/hProcess9"/>
    <dgm:cxn modelId="{DD00F6A9-DE00-4965-80D8-92C9C422495A}" type="presParOf" srcId="{38697E9C-99D9-49CC-95EC-7F415A404EB4}" destId="{DBD3C33F-0771-4212-AC50-7743124B0921}" srcOrd="1" destOrd="0" presId="urn:microsoft.com/office/officeart/2005/8/layout/hProcess9"/>
    <dgm:cxn modelId="{E32E5D94-686F-4B9A-94CC-DBAE52472CE2}" type="presParOf" srcId="{DBD3C33F-0771-4212-AC50-7743124B0921}" destId="{09D4327A-C691-4477-8CEE-1AB38634E595}" srcOrd="0" destOrd="0" presId="urn:microsoft.com/office/officeart/2005/8/layout/hProcess9"/>
    <dgm:cxn modelId="{F0C5D105-6030-427E-89D3-A3395F8C5B08}" type="presParOf" srcId="{DBD3C33F-0771-4212-AC50-7743124B0921}" destId="{45A464A2-3C47-4CEF-9E8E-348987933156}" srcOrd="1" destOrd="0" presId="urn:microsoft.com/office/officeart/2005/8/layout/hProcess9"/>
    <dgm:cxn modelId="{F128BBE2-04DA-48B2-AED3-7D116290BEF5}" type="presParOf" srcId="{DBD3C33F-0771-4212-AC50-7743124B0921}" destId="{25C778D4-1BC3-44A3-934B-AE045C638E01}" srcOrd="2" destOrd="0" presId="urn:microsoft.com/office/officeart/2005/8/layout/hProcess9"/>
    <dgm:cxn modelId="{FDCE3491-098E-4A35-A949-BEB3EBEE3A36}" type="presParOf" srcId="{DBD3C33F-0771-4212-AC50-7743124B0921}" destId="{58096571-8BFD-4B0B-B356-A14D99664B74}" srcOrd="3" destOrd="0" presId="urn:microsoft.com/office/officeart/2005/8/layout/hProcess9"/>
    <dgm:cxn modelId="{5FE392E2-040F-4F6C-A761-7691CE97314E}" type="presParOf" srcId="{DBD3C33F-0771-4212-AC50-7743124B0921}" destId="{EB1EF8E2-0E3A-44FC-A4F0-5B7C0794C2CA}" srcOrd="4" destOrd="0" presId="urn:microsoft.com/office/officeart/2005/8/layout/hProcess9"/>
    <dgm:cxn modelId="{85E15108-DC4C-491C-B0D6-37A016E51168}" type="presParOf" srcId="{DBD3C33F-0771-4212-AC50-7743124B0921}" destId="{30D879F6-5706-439B-94E7-21764995E2BA}" srcOrd="5" destOrd="0" presId="urn:microsoft.com/office/officeart/2005/8/layout/hProcess9"/>
    <dgm:cxn modelId="{30DB7F79-7967-4B89-8EF1-F12A4C9FE138}" type="presParOf" srcId="{DBD3C33F-0771-4212-AC50-7743124B0921}" destId="{B903F73F-32B1-4288-97E0-334A27CE81EE}" srcOrd="6" destOrd="0" presId="urn:microsoft.com/office/officeart/2005/8/layout/hProcess9"/>
    <dgm:cxn modelId="{FEC25281-6C9B-4807-B50F-29D3F210AA51}" type="presParOf" srcId="{DBD3C33F-0771-4212-AC50-7743124B0921}" destId="{081A0E66-F1FF-4D1F-B18F-99CF27D67946}" srcOrd="7" destOrd="0" presId="urn:microsoft.com/office/officeart/2005/8/layout/hProcess9"/>
    <dgm:cxn modelId="{AA82B83F-B7B4-4371-B701-74585ACA6BD9}" type="presParOf" srcId="{DBD3C33F-0771-4212-AC50-7743124B0921}" destId="{729128A5-C833-4CAF-B9BF-43CFFB3B95FD}"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397B314-C215-43F1-B121-A89E85D10EB4}"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s-MX"/>
        </a:p>
      </dgm:t>
    </dgm:pt>
    <dgm:pt modelId="{B38065C9-6ADA-4235-882E-98D8AE0AB05B}">
      <dgm:prSet phldrT="[Texto]"/>
      <dgm:spPr/>
      <dgm:t>
        <a:bodyPr/>
        <a:lstStyle/>
        <a:p>
          <a:r>
            <a:rPr lang="es-MX" b="0" dirty="0" smtClean="0"/>
            <a:t>Destitución.</a:t>
          </a:r>
        </a:p>
      </dgm:t>
    </dgm:pt>
    <dgm:pt modelId="{571C84EF-145E-4C5F-A3F6-55F2AF2B4441}" type="parTrans" cxnId="{136DAE76-44EB-4C38-9823-965A33EA195C}">
      <dgm:prSet/>
      <dgm:spPr/>
      <dgm:t>
        <a:bodyPr/>
        <a:lstStyle/>
        <a:p>
          <a:endParaRPr lang="es-MX"/>
        </a:p>
      </dgm:t>
    </dgm:pt>
    <dgm:pt modelId="{A7578653-F690-4235-9048-247E71A3C546}" type="sibTrans" cxnId="{136DAE76-44EB-4C38-9823-965A33EA195C}">
      <dgm:prSet/>
      <dgm:spPr/>
      <dgm:t>
        <a:bodyPr/>
        <a:lstStyle/>
        <a:p>
          <a:endParaRPr lang="es-MX"/>
        </a:p>
      </dgm:t>
    </dgm:pt>
    <dgm:pt modelId="{EE54ACC7-860B-4D0A-883E-F5307163BF47}">
      <dgm:prSet phldrT="[Texto]"/>
      <dgm:spPr/>
      <dgm:t>
        <a:bodyPr/>
        <a:lstStyle/>
        <a:p>
          <a:pPr algn="ctr"/>
          <a:endParaRPr lang="es-MX" b="0" dirty="0" smtClean="0"/>
        </a:p>
        <a:p>
          <a:pPr algn="just"/>
          <a:r>
            <a:rPr lang="es-MX" b="0" dirty="0" smtClean="0"/>
            <a:t>Inhabilitación para el ejercicio de empleos, cargos o comisiones en el servicio público desde un año hasta veinte años.</a:t>
          </a:r>
          <a:endParaRPr lang="es-MX" dirty="0"/>
        </a:p>
      </dgm:t>
    </dgm:pt>
    <dgm:pt modelId="{1D431A92-0BBF-45F8-965F-869117BF55AA}" type="parTrans" cxnId="{1D7E1676-AD22-481E-915E-9BC68EBD3803}">
      <dgm:prSet/>
      <dgm:spPr/>
      <dgm:t>
        <a:bodyPr/>
        <a:lstStyle/>
        <a:p>
          <a:endParaRPr lang="es-MX"/>
        </a:p>
      </dgm:t>
    </dgm:pt>
    <dgm:pt modelId="{ECEA24D7-927D-4F39-AA6E-937DA2D46B52}" type="sibTrans" cxnId="{1D7E1676-AD22-481E-915E-9BC68EBD3803}">
      <dgm:prSet/>
      <dgm:spPr/>
      <dgm:t>
        <a:bodyPr/>
        <a:lstStyle/>
        <a:p>
          <a:endParaRPr lang="es-MX"/>
        </a:p>
      </dgm:t>
    </dgm:pt>
    <dgm:pt modelId="{18E757B9-AA55-407D-A8D5-78072BBEC3BD}" type="pres">
      <dgm:prSet presAssocID="{2397B314-C215-43F1-B121-A89E85D10EB4}" presName="diagram" presStyleCnt="0">
        <dgm:presLayoutVars>
          <dgm:dir/>
          <dgm:resizeHandles val="exact"/>
        </dgm:presLayoutVars>
      </dgm:prSet>
      <dgm:spPr/>
    </dgm:pt>
    <dgm:pt modelId="{861CABF8-4C99-4425-92DF-C5D595650CFB}" type="pres">
      <dgm:prSet presAssocID="{B38065C9-6ADA-4235-882E-98D8AE0AB05B}" presName="node" presStyleLbl="node1" presStyleIdx="0" presStyleCnt="2">
        <dgm:presLayoutVars>
          <dgm:bulletEnabled val="1"/>
        </dgm:presLayoutVars>
      </dgm:prSet>
      <dgm:spPr/>
      <dgm:t>
        <a:bodyPr/>
        <a:lstStyle/>
        <a:p>
          <a:endParaRPr lang="es-MX"/>
        </a:p>
      </dgm:t>
    </dgm:pt>
    <dgm:pt modelId="{FDC9ACA5-F3F9-4C70-BE57-53CC15DB9172}" type="pres">
      <dgm:prSet presAssocID="{A7578653-F690-4235-9048-247E71A3C546}" presName="sibTrans" presStyleCnt="0"/>
      <dgm:spPr/>
    </dgm:pt>
    <dgm:pt modelId="{484AD319-2B27-4466-92A9-EF6739AA75D0}" type="pres">
      <dgm:prSet presAssocID="{EE54ACC7-860B-4D0A-883E-F5307163BF47}" presName="node" presStyleLbl="node1" presStyleIdx="1" presStyleCnt="2">
        <dgm:presLayoutVars>
          <dgm:bulletEnabled val="1"/>
        </dgm:presLayoutVars>
      </dgm:prSet>
      <dgm:spPr/>
      <dgm:t>
        <a:bodyPr/>
        <a:lstStyle/>
        <a:p>
          <a:endParaRPr lang="es-MX"/>
        </a:p>
      </dgm:t>
    </dgm:pt>
  </dgm:ptLst>
  <dgm:cxnLst>
    <dgm:cxn modelId="{136DAE76-44EB-4C38-9823-965A33EA195C}" srcId="{2397B314-C215-43F1-B121-A89E85D10EB4}" destId="{B38065C9-6ADA-4235-882E-98D8AE0AB05B}" srcOrd="0" destOrd="0" parTransId="{571C84EF-145E-4C5F-A3F6-55F2AF2B4441}" sibTransId="{A7578653-F690-4235-9048-247E71A3C546}"/>
    <dgm:cxn modelId="{4878E143-61FB-450B-90F0-4A74EEB3B7B3}" type="presOf" srcId="{B38065C9-6ADA-4235-882E-98D8AE0AB05B}" destId="{861CABF8-4C99-4425-92DF-C5D595650CFB}" srcOrd="0" destOrd="0" presId="urn:microsoft.com/office/officeart/2005/8/layout/default"/>
    <dgm:cxn modelId="{CC072BBD-3F7C-4D62-B893-125FC07885B8}" type="presOf" srcId="{EE54ACC7-860B-4D0A-883E-F5307163BF47}" destId="{484AD319-2B27-4466-92A9-EF6739AA75D0}" srcOrd="0" destOrd="0" presId="urn:microsoft.com/office/officeart/2005/8/layout/default"/>
    <dgm:cxn modelId="{1D7E1676-AD22-481E-915E-9BC68EBD3803}" srcId="{2397B314-C215-43F1-B121-A89E85D10EB4}" destId="{EE54ACC7-860B-4D0A-883E-F5307163BF47}" srcOrd="1" destOrd="0" parTransId="{1D431A92-0BBF-45F8-965F-869117BF55AA}" sibTransId="{ECEA24D7-927D-4F39-AA6E-937DA2D46B52}"/>
    <dgm:cxn modelId="{71710DF8-1663-47F5-B03E-0E43DB7D5BC3}" type="presOf" srcId="{2397B314-C215-43F1-B121-A89E85D10EB4}" destId="{18E757B9-AA55-407D-A8D5-78072BBEC3BD}" srcOrd="0" destOrd="0" presId="urn:microsoft.com/office/officeart/2005/8/layout/default"/>
    <dgm:cxn modelId="{BA504939-2025-4CD6-A00E-7E52C2C17C3E}" type="presParOf" srcId="{18E757B9-AA55-407D-A8D5-78072BBEC3BD}" destId="{861CABF8-4C99-4425-92DF-C5D595650CFB}" srcOrd="0" destOrd="0" presId="urn:microsoft.com/office/officeart/2005/8/layout/default"/>
    <dgm:cxn modelId="{A428231B-8A7A-420D-B462-4E38CBD73E7E}" type="presParOf" srcId="{18E757B9-AA55-407D-A8D5-78072BBEC3BD}" destId="{FDC9ACA5-F3F9-4C70-BE57-53CC15DB9172}" srcOrd="1" destOrd="0" presId="urn:microsoft.com/office/officeart/2005/8/layout/default"/>
    <dgm:cxn modelId="{8BEAA6DB-1BDE-47A9-AE3D-2A7930A15736}" type="presParOf" srcId="{18E757B9-AA55-407D-A8D5-78072BBEC3BD}" destId="{484AD319-2B27-4466-92A9-EF6739AA75D0}"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C5DA70-790E-431F-949B-ED4F3F28FEB7}">
      <dsp:nvSpPr>
        <dsp:cNvPr id="0" name=""/>
        <dsp:cNvSpPr/>
      </dsp:nvSpPr>
      <dsp:spPr>
        <a:xfrm>
          <a:off x="564118" y="0"/>
          <a:ext cx="6393338" cy="3579812"/>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7ABBD4-53C9-4D0D-B4E3-ADC4996B85CB}">
      <dsp:nvSpPr>
        <dsp:cNvPr id="0" name=""/>
        <dsp:cNvSpPr/>
      </dsp:nvSpPr>
      <dsp:spPr>
        <a:xfrm>
          <a:off x="8079" y="1073943"/>
          <a:ext cx="2421006" cy="1431924"/>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kern="1200" dirty="0" smtClean="0"/>
            <a:t>Denuncia escrita contra servidor público ante la cámara de diputados</a:t>
          </a:r>
          <a:endParaRPr lang="es-MX" sz="1900" kern="1200" dirty="0"/>
        </a:p>
      </dsp:txBody>
      <dsp:txXfrm>
        <a:off x="77980" y="1143844"/>
        <a:ext cx="2281204" cy="1292122"/>
      </dsp:txXfrm>
    </dsp:sp>
    <dsp:sp modelId="{1AC44A54-5A99-4DB3-817F-74E1764D905D}">
      <dsp:nvSpPr>
        <dsp:cNvPr id="0" name=""/>
        <dsp:cNvSpPr/>
      </dsp:nvSpPr>
      <dsp:spPr>
        <a:xfrm>
          <a:off x="2550284" y="1073943"/>
          <a:ext cx="2421006" cy="143192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kern="1200" dirty="0" smtClean="0"/>
            <a:t>Cámara de diputados</a:t>
          </a:r>
        </a:p>
        <a:p>
          <a:pPr lvl="0" algn="ctr" defTabSz="844550">
            <a:lnSpc>
              <a:spcPct val="90000"/>
            </a:lnSpc>
            <a:spcBef>
              <a:spcPct val="0"/>
            </a:spcBef>
            <a:spcAft>
              <a:spcPct val="35000"/>
            </a:spcAft>
          </a:pPr>
          <a:r>
            <a:rPr lang="es-MX" sz="1900" kern="1200" dirty="0" smtClean="0"/>
            <a:t> </a:t>
          </a:r>
          <a:endParaRPr lang="es-MX" sz="1900" kern="1200" dirty="0"/>
        </a:p>
      </dsp:txBody>
      <dsp:txXfrm>
        <a:off x="2620185" y="1143844"/>
        <a:ext cx="2281204" cy="1292122"/>
      </dsp:txXfrm>
    </dsp:sp>
    <dsp:sp modelId="{6A38B441-2ABB-4789-853B-72D3779C2EA5}">
      <dsp:nvSpPr>
        <dsp:cNvPr id="0" name=""/>
        <dsp:cNvSpPr/>
      </dsp:nvSpPr>
      <dsp:spPr>
        <a:xfrm>
          <a:off x="5092488" y="1073943"/>
          <a:ext cx="2421006" cy="1431924"/>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s-MX" sz="1900" b="1" kern="1200" dirty="0" smtClean="0"/>
            <a:t>Cámara de senadores</a:t>
          </a:r>
          <a:endParaRPr lang="es-MX" sz="1900" b="1" kern="1200" dirty="0"/>
        </a:p>
      </dsp:txBody>
      <dsp:txXfrm>
        <a:off x="5162389" y="1143844"/>
        <a:ext cx="2281204" cy="12921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88734D-A6A3-4724-A5DE-B247339D115B}">
      <dsp:nvSpPr>
        <dsp:cNvPr id="0" name=""/>
        <dsp:cNvSpPr/>
      </dsp:nvSpPr>
      <dsp:spPr>
        <a:xfrm>
          <a:off x="589059" y="0"/>
          <a:ext cx="6676011" cy="3985046"/>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D4327A-C691-4477-8CEE-1AB38634E595}">
      <dsp:nvSpPr>
        <dsp:cNvPr id="0" name=""/>
        <dsp:cNvSpPr/>
      </dsp:nvSpPr>
      <dsp:spPr>
        <a:xfrm>
          <a:off x="3451" y="1195513"/>
          <a:ext cx="1509082" cy="159401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b="1" kern="1200" dirty="0" smtClean="0">
              <a:solidFill>
                <a:schemeClr val="tx1"/>
              </a:solidFill>
            </a:rPr>
            <a:t>Denuncia </a:t>
          </a:r>
          <a:r>
            <a:rPr lang="es-MX" sz="900" b="0" kern="1200" dirty="0" smtClean="0"/>
            <a:t>ante la Secretaría General de la Cámara de Diputados y ratificarse dentro de los tres días naturales siguientes a su presentación; </a:t>
          </a:r>
          <a:endParaRPr lang="es-MX" sz="900" kern="1200" dirty="0"/>
        </a:p>
      </dsp:txBody>
      <dsp:txXfrm>
        <a:off x="77118" y="1269180"/>
        <a:ext cx="1361748" cy="1446684"/>
      </dsp:txXfrm>
    </dsp:sp>
    <dsp:sp modelId="{25C778D4-1BC3-44A3-934B-AE045C638E01}">
      <dsp:nvSpPr>
        <dsp:cNvPr id="0" name=""/>
        <dsp:cNvSpPr/>
      </dsp:nvSpPr>
      <dsp:spPr>
        <a:xfrm>
          <a:off x="1587987" y="1195513"/>
          <a:ext cx="1509082" cy="1594018"/>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kern="1200" dirty="0" smtClean="0"/>
            <a:t>Turna a las comisiones correspondientes, para la tramitación correspondiente.</a:t>
          </a:r>
        </a:p>
      </dsp:txBody>
      <dsp:txXfrm>
        <a:off x="1661654" y="1269180"/>
        <a:ext cx="1361748" cy="1446684"/>
      </dsp:txXfrm>
    </dsp:sp>
    <dsp:sp modelId="{EB1EF8E2-0E3A-44FC-A4F0-5B7C0794C2CA}">
      <dsp:nvSpPr>
        <dsp:cNvPr id="0" name=""/>
        <dsp:cNvSpPr/>
      </dsp:nvSpPr>
      <dsp:spPr>
        <a:xfrm>
          <a:off x="3172524" y="1195513"/>
          <a:ext cx="1509082" cy="1594018"/>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just" defTabSz="400050">
            <a:lnSpc>
              <a:spcPct val="90000"/>
            </a:lnSpc>
            <a:spcBef>
              <a:spcPct val="0"/>
            </a:spcBef>
            <a:spcAft>
              <a:spcPct val="35000"/>
            </a:spcAft>
          </a:pPr>
          <a:r>
            <a:rPr lang="es-MX" sz="900" b="0" kern="1200" dirty="0" smtClean="0"/>
            <a:t>Subcomisión de Examen Previo, en un plazo no mayor a </a:t>
          </a:r>
          <a:r>
            <a:rPr lang="es-MX" sz="900" b="1" kern="1200" dirty="0" smtClean="0">
              <a:solidFill>
                <a:schemeClr val="tx1"/>
              </a:solidFill>
            </a:rPr>
            <a:t>30 días </a:t>
          </a:r>
          <a:r>
            <a:rPr lang="es-MX" sz="900" b="0" kern="1200" dirty="0" smtClean="0"/>
            <a:t>hábiles, determinará si el denunciado es </a:t>
          </a:r>
          <a:r>
            <a:rPr lang="es-MX" sz="900" b="1" kern="1200" dirty="0" smtClean="0">
              <a:solidFill>
                <a:schemeClr val="tx1"/>
              </a:solidFill>
            </a:rPr>
            <a:t>servidor público, si hay pruebas, si hay infracción y probable responsabilidad</a:t>
          </a:r>
          <a:r>
            <a:rPr lang="es-MX" sz="900" b="0" kern="1200" dirty="0" smtClean="0"/>
            <a:t> del denunciado y si es procedente la denuncia.</a:t>
          </a:r>
          <a:endParaRPr lang="es-MX" sz="900" kern="1200" dirty="0"/>
        </a:p>
      </dsp:txBody>
      <dsp:txXfrm>
        <a:off x="3246191" y="1269180"/>
        <a:ext cx="1361748" cy="1446684"/>
      </dsp:txXfrm>
    </dsp:sp>
    <dsp:sp modelId="{B903F73F-32B1-4288-97E0-334A27CE81EE}">
      <dsp:nvSpPr>
        <dsp:cNvPr id="0" name=""/>
        <dsp:cNvSpPr/>
      </dsp:nvSpPr>
      <dsp:spPr>
        <a:xfrm>
          <a:off x="4757060" y="1195513"/>
          <a:ext cx="1509082" cy="1594018"/>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kern="1200" dirty="0" smtClean="0"/>
            <a:t>Resolución por la </a:t>
          </a:r>
          <a:r>
            <a:rPr lang="es-MX" sz="900" b="0" kern="1200" dirty="0" smtClean="0"/>
            <a:t>Subcomisión de Examen Previo</a:t>
          </a:r>
          <a:endParaRPr lang="es-MX" sz="900" kern="1200" dirty="0"/>
        </a:p>
      </dsp:txBody>
      <dsp:txXfrm>
        <a:off x="4830727" y="1269180"/>
        <a:ext cx="1361748" cy="1446684"/>
      </dsp:txXfrm>
    </dsp:sp>
    <dsp:sp modelId="{729128A5-C833-4CAF-B9BF-43CFFB3B95FD}">
      <dsp:nvSpPr>
        <dsp:cNvPr id="0" name=""/>
        <dsp:cNvSpPr/>
      </dsp:nvSpPr>
      <dsp:spPr>
        <a:xfrm>
          <a:off x="6341597" y="1195513"/>
          <a:ext cx="1509082" cy="1594018"/>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s-MX" sz="900" b="0" kern="1200" dirty="0" smtClean="0"/>
            <a:t>Se remite al pleno de las Comisiones Unidas de Gobernación y Puntos Constitucionales y de Justicia para efecto de formular la resolución correspondiente y ordenar se turne a la </a:t>
          </a:r>
          <a:r>
            <a:rPr lang="es-MX" sz="900" b="1" kern="1200" dirty="0" smtClean="0">
              <a:solidFill>
                <a:schemeClr val="tx1"/>
              </a:solidFill>
            </a:rPr>
            <a:t>Sección Instructora de la Cámara</a:t>
          </a:r>
          <a:r>
            <a:rPr lang="es-MX" sz="900" b="0" kern="1200" dirty="0" smtClean="0"/>
            <a:t>. </a:t>
          </a:r>
          <a:endParaRPr lang="es-MX" sz="900" kern="1200" dirty="0"/>
        </a:p>
      </dsp:txBody>
      <dsp:txXfrm>
        <a:off x="6415264" y="1269180"/>
        <a:ext cx="1361748" cy="14466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89509D-33C7-4E70-965C-7069E278B6E2}">
      <dsp:nvSpPr>
        <dsp:cNvPr id="0" name=""/>
        <dsp:cNvSpPr/>
      </dsp:nvSpPr>
      <dsp:spPr>
        <a:xfrm>
          <a:off x="637270" y="0"/>
          <a:ext cx="7222401" cy="4968552"/>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D7B697-3B24-4E91-BCA9-62C3477F0D45}">
      <dsp:nvSpPr>
        <dsp:cNvPr id="0" name=""/>
        <dsp:cNvSpPr/>
      </dsp:nvSpPr>
      <dsp:spPr>
        <a:xfrm>
          <a:off x="103" y="1490565"/>
          <a:ext cx="1243424" cy="198742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just" defTabSz="444500">
            <a:lnSpc>
              <a:spcPct val="90000"/>
            </a:lnSpc>
            <a:spcBef>
              <a:spcPct val="0"/>
            </a:spcBef>
            <a:spcAft>
              <a:spcPct val="35000"/>
            </a:spcAft>
          </a:pPr>
          <a:r>
            <a:rPr lang="es-MX" sz="1000" b="1" kern="1200" dirty="0" smtClean="0">
              <a:solidFill>
                <a:schemeClr val="tx1"/>
              </a:solidFill>
            </a:rPr>
            <a:t>Practicará todas las diligencias necesarias para la comprobación de la conducta o hecho.</a:t>
          </a:r>
          <a:endParaRPr lang="es-MX" sz="1000" b="1" kern="1200" dirty="0">
            <a:solidFill>
              <a:schemeClr val="tx1"/>
            </a:solidFill>
          </a:endParaRPr>
        </a:p>
      </dsp:txBody>
      <dsp:txXfrm>
        <a:off x="60802" y="1551264"/>
        <a:ext cx="1122026" cy="1866022"/>
      </dsp:txXfrm>
    </dsp:sp>
    <dsp:sp modelId="{965A4875-DB33-412C-954F-6556CC415373}">
      <dsp:nvSpPr>
        <dsp:cNvPr id="0" name=""/>
        <dsp:cNvSpPr/>
      </dsp:nvSpPr>
      <dsp:spPr>
        <a:xfrm>
          <a:off x="1450765" y="1490565"/>
          <a:ext cx="1243424" cy="1987420"/>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just" defTabSz="444500">
            <a:lnSpc>
              <a:spcPct val="90000"/>
            </a:lnSpc>
            <a:spcBef>
              <a:spcPct val="0"/>
            </a:spcBef>
            <a:spcAft>
              <a:spcPct val="35000"/>
            </a:spcAft>
          </a:pPr>
          <a:r>
            <a:rPr lang="es-MX" sz="1000" b="1" kern="1200" dirty="0" smtClean="0">
              <a:solidFill>
                <a:schemeClr val="tx1"/>
              </a:solidFill>
            </a:rPr>
            <a:t>Periodo probatorio de 30 días naturales o en su caso se amplían.</a:t>
          </a:r>
          <a:endParaRPr lang="es-MX" sz="1000" b="1" kern="1200" dirty="0">
            <a:solidFill>
              <a:schemeClr val="tx1"/>
            </a:solidFill>
          </a:endParaRPr>
        </a:p>
      </dsp:txBody>
      <dsp:txXfrm>
        <a:off x="1511464" y="1551264"/>
        <a:ext cx="1122026" cy="1866022"/>
      </dsp:txXfrm>
    </dsp:sp>
    <dsp:sp modelId="{ED6DDA02-B6BE-4D38-8C85-FAB7FEAC2C58}">
      <dsp:nvSpPr>
        <dsp:cNvPr id="0" name=""/>
        <dsp:cNvSpPr/>
      </dsp:nvSpPr>
      <dsp:spPr>
        <a:xfrm>
          <a:off x="2901428" y="1490565"/>
          <a:ext cx="1243424" cy="198742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just" defTabSz="444500">
            <a:lnSpc>
              <a:spcPct val="90000"/>
            </a:lnSpc>
            <a:spcBef>
              <a:spcPct val="0"/>
            </a:spcBef>
            <a:spcAft>
              <a:spcPct val="35000"/>
            </a:spcAft>
          </a:pPr>
          <a:r>
            <a:rPr lang="es-MX" sz="1000" b="1" kern="1200" dirty="0" smtClean="0">
              <a:solidFill>
                <a:schemeClr val="tx1"/>
              </a:solidFill>
            </a:rPr>
            <a:t>Se pone el expediente a la vista del denunciante posterior al servidor público por un plazo de tres días naturales, a fin de que tomen los datos que requieran para formular alegatos .</a:t>
          </a:r>
          <a:endParaRPr lang="es-MX" sz="1000" b="1" kern="1200" dirty="0">
            <a:solidFill>
              <a:schemeClr val="tx1"/>
            </a:solidFill>
          </a:endParaRPr>
        </a:p>
      </dsp:txBody>
      <dsp:txXfrm>
        <a:off x="2962127" y="1551264"/>
        <a:ext cx="1122026" cy="1866022"/>
      </dsp:txXfrm>
    </dsp:sp>
    <dsp:sp modelId="{6868E0C0-B07B-41A5-AD45-3426AF7586FC}">
      <dsp:nvSpPr>
        <dsp:cNvPr id="0" name=""/>
        <dsp:cNvSpPr/>
      </dsp:nvSpPr>
      <dsp:spPr>
        <a:xfrm>
          <a:off x="4352090" y="1490565"/>
          <a:ext cx="1243424" cy="1987420"/>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just" defTabSz="444500">
            <a:lnSpc>
              <a:spcPct val="90000"/>
            </a:lnSpc>
            <a:spcBef>
              <a:spcPct val="0"/>
            </a:spcBef>
            <a:spcAft>
              <a:spcPct val="35000"/>
            </a:spcAft>
          </a:pPr>
          <a:r>
            <a:rPr lang="es-MX" sz="1000" b="1" kern="1200" dirty="0" smtClean="0">
              <a:solidFill>
                <a:schemeClr val="tx1"/>
              </a:solidFill>
            </a:rPr>
            <a:t>Alegatos por un plazo de seis días naturales.</a:t>
          </a:r>
          <a:endParaRPr lang="es-MX" sz="1000" b="1" kern="1200" dirty="0">
            <a:solidFill>
              <a:schemeClr val="tx1"/>
            </a:solidFill>
          </a:endParaRPr>
        </a:p>
      </dsp:txBody>
      <dsp:txXfrm>
        <a:off x="4412789" y="1551264"/>
        <a:ext cx="1122026" cy="1866022"/>
      </dsp:txXfrm>
    </dsp:sp>
    <dsp:sp modelId="{FEDAA3BB-EAEE-4BA1-825E-DC59A197E949}">
      <dsp:nvSpPr>
        <dsp:cNvPr id="0" name=""/>
        <dsp:cNvSpPr/>
      </dsp:nvSpPr>
      <dsp:spPr>
        <a:xfrm>
          <a:off x="5802752" y="1490565"/>
          <a:ext cx="1243424" cy="1987420"/>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just" defTabSz="444500">
            <a:lnSpc>
              <a:spcPct val="90000"/>
            </a:lnSpc>
            <a:spcBef>
              <a:spcPct val="0"/>
            </a:spcBef>
            <a:spcAft>
              <a:spcPct val="35000"/>
            </a:spcAft>
          </a:pPr>
          <a:r>
            <a:rPr lang="es-MX" sz="1000" b="1" kern="1200" dirty="0" smtClean="0">
              <a:solidFill>
                <a:schemeClr val="tx1"/>
              </a:solidFill>
            </a:rPr>
            <a:t>Conclusiones y se entrega a los secretarios de la Cámara de Diputados y este  al Presidente de la misma. </a:t>
          </a:r>
        </a:p>
      </dsp:txBody>
      <dsp:txXfrm>
        <a:off x="5863451" y="1551264"/>
        <a:ext cx="1122026" cy="1866022"/>
      </dsp:txXfrm>
    </dsp:sp>
    <dsp:sp modelId="{794EA2D8-9A1F-4281-946E-BB1CCD4AEF48}">
      <dsp:nvSpPr>
        <dsp:cNvPr id="0" name=""/>
        <dsp:cNvSpPr/>
      </dsp:nvSpPr>
      <dsp:spPr>
        <a:xfrm>
          <a:off x="7253414" y="1490565"/>
          <a:ext cx="1243424" cy="198742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just" defTabSz="444500">
            <a:lnSpc>
              <a:spcPct val="90000"/>
            </a:lnSpc>
            <a:spcBef>
              <a:spcPct val="0"/>
            </a:spcBef>
            <a:spcAft>
              <a:spcPct val="35000"/>
            </a:spcAft>
          </a:pPr>
          <a:r>
            <a:rPr lang="es-MX" sz="1000" b="1" kern="1200" dirty="0" smtClean="0">
              <a:solidFill>
                <a:schemeClr val="tx1"/>
              </a:solidFill>
            </a:rPr>
            <a:t>El presidente de la cámara de diputados anuncia que debe reunirse y resolver sobre la imputación, dentro de los tres días naturales siguientes y se cita a las partes.</a:t>
          </a:r>
          <a:endParaRPr lang="es-MX" sz="1000" b="1" kern="1200" dirty="0">
            <a:solidFill>
              <a:schemeClr val="tx1"/>
            </a:solidFill>
          </a:endParaRPr>
        </a:p>
      </dsp:txBody>
      <dsp:txXfrm>
        <a:off x="7314113" y="1551264"/>
        <a:ext cx="1122026" cy="186602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89509D-33C7-4E70-965C-7069E278B6E2}">
      <dsp:nvSpPr>
        <dsp:cNvPr id="0" name=""/>
        <dsp:cNvSpPr/>
      </dsp:nvSpPr>
      <dsp:spPr>
        <a:xfrm>
          <a:off x="583659" y="0"/>
          <a:ext cx="6614804" cy="3408982"/>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D7B697-3B24-4E91-BCA9-62C3477F0D45}">
      <dsp:nvSpPr>
        <dsp:cNvPr id="0" name=""/>
        <dsp:cNvSpPr/>
      </dsp:nvSpPr>
      <dsp:spPr>
        <a:xfrm>
          <a:off x="1361871" y="1022694"/>
          <a:ext cx="2334636" cy="136359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just" defTabSz="622300">
            <a:lnSpc>
              <a:spcPct val="90000"/>
            </a:lnSpc>
            <a:spcBef>
              <a:spcPct val="0"/>
            </a:spcBef>
            <a:spcAft>
              <a:spcPct val="35000"/>
            </a:spcAft>
          </a:pPr>
          <a:r>
            <a:rPr lang="es-MX" sz="1400" b="1" kern="1200" dirty="0" smtClean="0">
              <a:solidFill>
                <a:schemeClr val="tx1"/>
              </a:solidFill>
            </a:rPr>
            <a:t>La Secretaría dará lectura a las constancias procedimentales o síntesis; las conclusiones de la Sección Instructora. </a:t>
          </a:r>
        </a:p>
      </dsp:txBody>
      <dsp:txXfrm>
        <a:off x="1428436" y="1089259"/>
        <a:ext cx="2201506" cy="1230462"/>
      </dsp:txXfrm>
    </dsp:sp>
    <dsp:sp modelId="{965A4875-DB33-412C-954F-6556CC415373}">
      <dsp:nvSpPr>
        <dsp:cNvPr id="0" name=""/>
        <dsp:cNvSpPr/>
      </dsp:nvSpPr>
      <dsp:spPr>
        <a:xfrm>
          <a:off x="4085614" y="1022694"/>
          <a:ext cx="2334636" cy="1363592"/>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MX" sz="1400" b="1" kern="1200" dirty="0" smtClean="0">
              <a:solidFill>
                <a:schemeClr val="tx1"/>
              </a:solidFill>
            </a:rPr>
            <a:t>Se retiran a las partes, se procede a discutir y a votar las conclusiones propuestas por la Sección Instructora</a:t>
          </a:r>
          <a:endParaRPr lang="es-MX" sz="1400" b="1" kern="1200" dirty="0">
            <a:solidFill>
              <a:schemeClr val="tx1"/>
            </a:solidFill>
          </a:endParaRPr>
        </a:p>
      </dsp:txBody>
      <dsp:txXfrm>
        <a:off x="4152179" y="1089259"/>
        <a:ext cx="2201506" cy="12304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88734D-A6A3-4724-A5DE-B247339D115B}">
      <dsp:nvSpPr>
        <dsp:cNvPr id="0" name=""/>
        <dsp:cNvSpPr/>
      </dsp:nvSpPr>
      <dsp:spPr>
        <a:xfrm>
          <a:off x="643534" y="0"/>
          <a:ext cx="7293391" cy="4392488"/>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9D4327A-C691-4477-8CEE-1AB38634E595}">
      <dsp:nvSpPr>
        <dsp:cNvPr id="0" name=""/>
        <dsp:cNvSpPr/>
      </dsp:nvSpPr>
      <dsp:spPr>
        <a:xfrm>
          <a:off x="2513" y="1317746"/>
          <a:ext cx="1513311" cy="175699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just" defTabSz="444500">
            <a:lnSpc>
              <a:spcPct val="90000"/>
            </a:lnSpc>
            <a:spcBef>
              <a:spcPct val="0"/>
            </a:spcBef>
            <a:spcAft>
              <a:spcPct val="35000"/>
            </a:spcAft>
          </a:pPr>
          <a:r>
            <a:rPr lang="es-MX" sz="1000" b="1" kern="1200" dirty="0" smtClean="0">
              <a:solidFill>
                <a:schemeClr val="tx1"/>
              </a:solidFill>
            </a:rPr>
            <a:t>Acusación ante la cámara de senadores y se turna a la Sección de</a:t>
          </a:r>
        </a:p>
        <a:p>
          <a:pPr lvl="0" algn="just" defTabSz="444500">
            <a:lnSpc>
              <a:spcPct val="90000"/>
            </a:lnSpc>
            <a:spcBef>
              <a:spcPct val="0"/>
            </a:spcBef>
            <a:spcAft>
              <a:spcPct val="35000"/>
            </a:spcAft>
          </a:pPr>
          <a:r>
            <a:rPr lang="es-MX" sz="1000" b="1" kern="1200" dirty="0" smtClean="0">
              <a:solidFill>
                <a:schemeClr val="tx1"/>
              </a:solidFill>
            </a:rPr>
            <a:t>Enjuiciamiento y emplaza al órgano de acusación, al acusado y a su defensor, para alegatos por escrito dentro de los 05 días naturales siguientes</a:t>
          </a:r>
          <a:endParaRPr lang="es-MX" sz="1000" b="1" kern="1200" dirty="0">
            <a:solidFill>
              <a:schemeClr val="tx1"/>
            </a:solidFill>
          </a:endParaRPr>
        </a:p>
      </dsp:txBody>
      <dsp:txXfrm>
        <a:off x="76387" y="1391620"/>
        <a:ext cx="1365563" cy="1609247"/>
      </dsp:txXfrm>
    </dsp:sp>
    <dsp:sp modelId="{25C778D4-1BC3-44A3-934B-AE045C638E01}">
      <dsp:nvSpPr>
        <dsp:cNvPr id="0" name=""/>
        <dsp:cNvSpPr/>
      </dsp:nvSpPr>
      <dsp:spPr>
        <a:xfrm>
          <a:off x="1768044" y="1317746"/>
          <a:ext cx="1513311" cy="175699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just" defTabSz="400050">
            <a:lnSpc>
              <a:spcPct val="90000"/>
            </a:lnSpc>
            <a:spcBef>
              <a:spcPct val="0"/>
            </a:spcBef>
            <a:spcAft>
              <a:spcPct val="35000"/>
            </a:spcAft>
          </a:pPr>
          <a:r>
            <a:rPr lang="es-MX" sz="900" b="1" kern="1200" dirty="0" smtClean="0">
              <a:solidFill>
                <a:schemeClr val="tx1"/>
              </a:solidFill>
            </a:rPr>
            <a:t>La Sección formulará sus conclusiones considerando la acusación, alegatos formulados; proponiendo la sanción debidamente fundamentada.</a:t>
          </a:r>
          <a:endParaRPr lang="es-MX" sz="900" b="1" kern="1200" dirty="0">
            <a:solidFill>
              <a:schemeClr val="tx1"/>
            </a:solidFill>
          </a:endParaRPr>
        </a:p>
      </dsp:txBody>
      <dsp:txXfrm>
        <a:off x="1841918" y="1391620"/>
        <a:ext cx="1365563" cy="1609247"/>
      </dsp:txXfrm>
    </dsp:sp>
    <dsp:sp modelId="{EB1EF8E2-0E3A-44FC-A4F0-5B7C0794C2CA}">
      <dsp:nvSpPr>
        <dsp:cNvPr id="0" name=""/>
        <dsp:cNvSpPr/>
      </dsp:nvSpPr>
      <dsp:spPr>
        <a:xfrm>
          <a:off x="3533574" y="1317746"/>
          <a:ext cx="1513311" cy="1756995"/>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just" defTabSz="444500">
            <a:lnSpc>
              <a:spcPct val="90000"/>
            </a:lnSpc>
            <a:spcBef>
              <a:spcPct val="0"/>
            </a:spcBef>
            <a:spcAft>
              <a:spcPct val="35000"/>
            </a:spcAft>
          </a:pPr>
          <a:r>
            <a:rPr lang="es-MX" sz="1000" b="1" kern="1200" dirty="0" smtClean="0">
              <a:solidFill>
                <a:schemeClr val="tx1"/>
              </a:solidFill>
            </a:rPr>
            <a:t>Las conclusiones, se entregarán a la Secretaría de la Cámara de Senadores.</a:t>
          </a:r>
          <a:endParaRPr lang="es-MX" sz="1000" b="1" kern="1200" dirty="0">
            <a:solidFill>
              <a:schemeClr val="tx1"/>
            </a:solidFill>
          </a:endParaRPr>
        </a:p>
      </dsp:txBody>
      <dsp:txXfrm>
        <a:off x="3607448" y="1391620"/>
        <a:ext cx="1365563" cy="1609247"/>
      </dsp:txXfrm>
    </dsp:sp>
    <dsp:sp modelId="{B903F73F-32B1-4288-97E0-334A27CE81EE}">
      <dsp:nvSpPr>
        <dsp:cNvPr id="0" name=""/>
        <dsp:cNvSpPr/>
      </dsp:nvSpPr>
      <dsp:spPr>
        <a:xfrm>
          <a:off x="5299105" y="1317746"/>
          <a:ext cx="1513311" cy="175699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s-MX" sz="1000" b="1" kern="1200" dirty="0" smtClean="0">
              <a:solidFill>
                <a:schemeClr val="tx1"/>
              </a:solidFill>
            </a:rPr>
            <a:t>El Presidente de la cámara anunciará que debe erigirse ésta en Jurado de Sentencia dentro de las 24 horas siguientes a la entrega de dichas</a:t>
          </a:r>
        </a:p>
        <a:p>
          <a:pPr lvl="0" algn="ctr" defTabSz="444500">
            <a:lnSpc>
              <a:spcPct val="90000"/>
            </a:lnSpc>
            <a:spcBef>
              <a:spcPct val="0"/>
            </a:spcBef>
            <a:spcAft>
              <a:spcPct val="35000"/>
            </a:spcAft>
          </a:pPr>
          <a:r>
            <a:rPr lang="es-MX" sz="1000" b="1" kern="1200" dirty="0" smtClean="0">
              <a:solidFill>
                <a:schemeClr val="tx1"/>
              </a:solidFill>
            </a:rPr>
            <a:t>conclusiones, y cita a las partes.</a:t>
          </a:r>
          <a:endParaRPr lang="es-MX" sz="1000" b="1" kern="1200" dirty="0">
            <a:solidFill>
              <a:schemeClr val="tx1"/>
            </a:solidFill>
          </a:endParaRPr>
        </a:p>
      </dsp:txBody>
      <dsp:txXfrm>
        <a:off x="5372979" y="1391620"/>
        <a:ext cx="1365563" cy="1609247"/>
      </dsp:txXfrm>
    </dsp:sp>
    <dsp:sp modelId="{729128A5-C833-4CAF-B9BF-43CFFB3B95FD}">
      <dsp:nvSpPr>
        <dsp:cNvPr id="0" name=""/>
        <dsp:cNvSpPr/>
      </dsp:nvSpPr>
      <dsp:spPr>
        <a:xfrm>
          <a:off x="7064635" y="1317746"/>
          <a:ext cx="1513311" cy="1756995"/>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es-MX" sz="1000" b="1" kern="1200" dirty="0" smtClean="0">
              <a:solidFill>
                <a:schemeClr val="tx1"/>
              </a:solidFill>
            </a:rPr>
            <a:t>El Presidente de la Cámara de Senadores la declarará erigida</a:t>
          </a:r>
        </a:p>
        <a:p>
          <a:pPr lvl="0" algn="ctr" defTabSz="444500">
            <a:lnSpc>
              <a:spcPct val="90000"/>
            </a:lnSpc>
            <a:spcBef>
              <a:spcPct val="0"/>
            </a:spcBef>
            <a:spcAft>
              <a:spcPct val="35000"/>
            </a:spcAft>
          </a:pPr>
          <a:r>
            <a:rPr lang="es-MX" sz="1000" b="1" kern="1200" dirty="0" smtClean="0">
              <a:solidFill>
                <a:schemeClr val="tx1"/>
              </a:solidFill>
            </a:rPr>
            <a:t>en Jurado de Sentencia. </a:t>
          </a:r>
          <a:endParaRPr lang="es-MX" sz="1000" b="1" kern="1200" dirty="0">
            <a:solidFill>
              <a:schemeClr val="tx1"/>
            </a:solidFill>
          </a:endParaRPr>
        </a:p>
      </dsp:txBody>
      <dsp:txXfrm>
        <a:off x="7138509" y="1391620"/>
        <a:ext cx="1365563" cy="160924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1CABF8-4C99-4425-92DF-C5D595650CFB}">
      <dsp:nvSpPr>
        <dsp:cNvPr id="0" name=""/>
        <dsp:cNvSpPr/>
      </dsp:nvSpPr>
      <dsp:spPr>
        <a:xfrm>
          <a:off x="918" y="415322"/>
          <a:ext cx="3580827" cy="2148496"/>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s-MX" sz="2200" b="0" kern="1200" dirty="0" smtClean="0"/>
            <a:t>Destitución.</a:t>
          </a:r>
        </a:p>
      </dsp:txBody>
      <dsp:txXfrm>
        <a:off x="918" y="415322"/>
        <a:ext cx="3580827" cy="2148496"/>
      </dsp:txXfrm>
    </dsp:sp>
    <dsp:sp modelId="{484AD319-2B27-4466-92A9-EF6739AA75D0}">
      <dsp:nvSpPr>
        <dsp:cNvPr id="0" name=""/>
        <dsp:cNvSpPr/>
      </dsp:nvSpPr>
      <dsp:spPr>
        <a:xfrm>
          <a:off x="3939828" y="415322"/>
          <a:ext cx="3580827" cy="2148496"/>
        </a:xfrm>
        <a:prstGeom prst="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endParaRPr lang="es-MX" sz="2200" b="0" kern="1200" dirty="0" smtClean="0"/>
        </a:p>
        <a:p>
          <a:pPr lvl="0" algn="just" defTabSz="977900">
            <a:lnSpc>
              <a:spcPct val="90000"/>
            </a:lnSpc>
            <a:spcBef>
              <a:spcPct val="0"/>
            </a:spcBef>
            <a:spcAft>
              <a:spcPct val="35000"/>
            </a:spcAft>
          </a:pPr>
          <a:r>
            <a:rPr lang="es-MX" sz="2200" b="0" kern="1200" dirty="0" smtClean="0"/>
            <a:t>Inhabilitación para el ejercicio de empleos, cargos o comisiones en el servicio público desde un año hasta veinte años.</a:t>
          </a:r>
          <a:endParaRPr lang="es-MX" sz="2200" kern="1200" dirty="0"/>
        </a:p>
      </dsp:txBody>
      <dsp:txXfrm>
        <a:off x="3939828" y="415322"/>
        <a:ext cx="3580827" cy="214849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19/03/2014</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19/03/2014</a:t>
            </a:fld>
            <a:endParaRPr lang="es-MX"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53943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a:t>
            </a:r>
            <a:r>
              <a:rPr lang="es-ES" sz="2800" b="1" dirty="0" smtClean="0">
                <a:latin typeface="Arial" panose="020B0604020202020204" pitchFamily="34" charset="0"/>
                <a:cs typeface="Arial" panose="020B0604020202020204" pitchFamily="34" charset="0"/>
              </a:rPr>
              <a:t> Responsabilidad política del Servidor Público.</a:t>
            </a:r>
            <a:endParaRPr lang="es-MX" sz="2800" b="1" dirty="0">
              <a:solidFill>
                <a:prstClr val="black"/>
              </a:solidFill>
              <a:latin typeface="Arial" pitchFamily="34" charset="0"/>
              <a:cs typeface="Arial" pitchFamily="34" charset="0"/>
            </a:endParaRPr>
          </a:p>
          <a:p>
            <a:pPr algn="ctr"/>
            <a:endParaRPr lang="es-MX" sz="2800" b="1" dirty="0" smtClean="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Lic. Rosa Ortiz Hernández.</a:t>
            </a:r>
          </a:p>
          <a:p>
            <a:pPr algn="ctr"/>
            <a:endParaRPr lang="es-MX" sz="2800" b="1" dirty="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Enero – Junio 2014</a:t>
            </a:r>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Sujetos del juicio político</a:t>
            </a:r>
            <a:endParaRPr lang="es-MX" dirty="0"/>
          </a:p>
        </p:txBody>
      </p:sp>
      <p:sp>
        <p:nvSpPr>
          <p:cNvPr id="3" name="2 Marcador de contenido"/>
          <p:cNvSpPr>
            <a:spLocks noGrp="1"/>
          </p:cNvSpPr>
          <p:nvPr>
            <p:ph idx="1"/>
          </p:nvPr>
        </p:nvSpPr>
        <p:spPr>
          <a:xfrm>
            <a:off x="872067" y="2204864"/>
            <a:ext cx="7408333" cy="3921299"/>
          </a:xfrm>
        </p:spPr>
        <p:txBody>
          <a:bodyPr>
            <a:normAutofit fontScale="70000" lnSpcReduction="20000"/>
          </a:bodyPr>
          <a:lstStyle/>
          <a:p>
            <a:pPr marL="0" indent="0" algn="ctr">
              <a:buNone/>
            </a:pPr>
            <a:r>
              <a:rPr lang="es-MX" b="0" dirty="0" smtClean="0"/>
              <a:t>  </a:t>
            </a:r>
            <a:endParaRPr lang="es-MX" b="0" dirty="0" smtClean="0"/>
          </a:p>
          <a:p>
            <a:pPr algn="ctr"/>
            <a:endParaRPr lang="es-MX" b="0" dirty="0"/>
          </a:p>
          <a:p>
            <a:pPr algn="just"/>
            <a:r>
              <a:rPr lang="es-MX" dirty="0" smtClean="0">
                <a:latin typeface="Arial" panose="020B0604020202020204" pitchFamily="34" charset="0"/>
                <a:cs typeface="Arial" panose="020B0604020202020204" pitchFamily="34" charset="0"/>
              </a:rPr>
              <a:t>Los </a:t>
            </a:r>
            <a:r>
              <a:rPr lang="es-MX" dirty="0">
                <a:latin typeface="Arial" panose="020B0604020202020204" pitchFamily="34" charset="0"/>
                <a:cs typeface="Arial" panose="020B0604020202020204" pitchFamily="34" charset="0"/>
              </a:rPr>
              <a:t>gobernadores de los Estados, los Diputados a las Legislaturas Locales y los Magistrados de los Tribunales Superiores de Justicia </a:t>
            </a:r>
            <a:r>
              <a:rPr lang="es-MX" dirty="0" smtClean="0">
                <a:latin typeface="Arial" panose="020B0604020202020204" pitchFamily="34" charset="0"/>
                <a:cs typeface="Arial" panose="020B0604020202020204" pitchFamily="34" charset="0"/>
              </a:rPr>
              <a:t>Locales.</a:t>
            </a:r>
          </a:p>
          <a:p>
            <a:pPr algn="ctr"/>
            <a:endParaRPr lang="es-MX" dirty="0" smtClean="0">
              <a:latin typeface="Arial" panose="020B0604020202020204" pitchFamily="34" charset="0"/>
              <a:cs typeface="Arial" panose="020B0604020202020204" pitchFamily="34" charset="0"/>
            </a:endParaRPr>
          </a:p>
          <a:p>
            <a:pPr algn="ctr"/>
            <a:endParaRPr lang="es-MX" dirty="0">
              <a:latin typeface="Arial" panose="020B0604020202020204" pitchFamily="34" charset="0"/>
              <a:cs typeface="Arial" panose="020B0604020202020204" pitchFamily="34" charset="0"/>
            </a:endParaRPr>
          </a:p>
          <a:p>
            <a:pPr algn="ctr"/>
            <a:endParaRPr lang="es-MX" dirty="0" smtClean="0">
              <a:latin typeface="Arial" panose="020B0604020202020204" pitchFamily="34" charset="0"/>
              <a:cs typeface="Arial" panose="020B0604020202020204" pitchFamily="34" charset="0"/>
            </a:endParaRPr>
          </a:p>
          <a:p>
            <a:pPr algn="just"/>
            <a:r>
              <a:rPr lang="es-MX" dirty="0" smtClean="0">
                <a:latin typeface="Arial" panose="020B0604020202020204" pitchFamily="34" charset="0"/>
                <a:cs typeface="Arial" panose="020B0604020202020204" pitchFamily="34" charset="0"/>
              </a:rPr>
              <a:t>Por </a:t>
            </a:r>
            <a:r>
              <a:rPr lang="es-MX" dirty="0">
                <a:latin typeface="Arial" panose="020B0604020202020204" pitchFamily="34" charset="0"/>
                <a:cs typeface="Arial" panose="020B0604020202020204" pitchFamily="34" charset="0"/>
              </a:rPr>
              <a:t>violaciones graves a la Constitución General de la República, a las Leyes Federales que de ella emanen, así como por el manejo indebido de fondos y recursos federales. </a:t>
            </a:r>
            <a:r>
              <a:rPr lang="es-MX" dirty="0" smtClean="0">
                <a:latin typeface="Arial" panose="020B0604020202020204" pitchFamily="34" charset="0"/>
                <a:cs typeface="Arial" panose="020B0604020202020204" pitchFamily="34" charset="0"/>
              </a:rPr>
              <a:t> </a:t>
            </a:r>
            <a:endParaRPr lang="es-MX" dirty="0">
              <a:latin typeface="Arial" panose="020B0604020202020204" pitchFamily="34" charset="0"/>
              <a:cs typeface="Arial" panose="020B0604020202020204" pitchFamily="34" charset="0"/>
            </a:endParaRPr>
          </a:p>
        </p:txBody>
      </p:sp>
      <p:sp>
        <p:nvSpPr>
          <p:cNvPr id="4" name="3 Flecha abajo"/>
          <p:cNvSpPr/>
          <p:nvPr/>
        </p:nvSpPr>
        <p:spPr>
          <a:xfrm>
            <a:off x="3923928" y="4005064"/>
            <a:ext cx="242316"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41399260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Causas del juicio político</a:t>
            </a:r>
            <a:endParaRPr lang="es-MX" dirty="0"/>
          </a:p>
        </p:txBody>
      </p:sp>
      <p:sp>
        <p:nvSpPr>
          <p:cNvPr id="3" name="2 Marcador de contenido"/>
          <p:cNvSpPr>
            <a:spLocks noGrp="1"/>
          </p:cNvSpPr>
          <p:nvPr>
            <p:ph idx="1"/>
          </p:nvPr>
        </p:nvSpPr>
        <p:spPr>
          <a:xfrm>
            <a:off x="467544" y="1772816"/>
            <a:ext cx="8229600" cy="3777283"/>
          </a:xfrm>
        </p:spPr>
        <p:txBody>
          <a:bodyPr>
            <a:normAutofit/>
          </a:bodyPr>
          <a:lstStyle/>
          <a:p>
            <a:pPr algn="just"/>
            <a:endParaRPr lang="es-MX" sz="2400" b="0" dirty="0" smtClean="0">
              <a:latin typeface="Arial" panose="020B0604020202020204" pitchFamily="34" charset="0"/>
              <a:cs typeface="Arial" panose="020B0604020202020204" pitchFamily="34" charset="0"/>
            </a:endParaRPr>
          </a:p>
        </p:txBody>
      </p:sp>
      <p:sp>
        <p:nvSpPr>
          <p:cNvPr id="4" name="3 Nube"/>
          <p:cNvSpPr/>
          <p:nvPr/>
        </p:nvSpPr>
        <p:spPr>
          <a:xfrm>
            <a:off x="1115616" y="2204864"/>
            <a:ext cx="7308304" cy="3600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b="1" dirty="0">
                <a:latin typeface="Arial" panose="020B0604020202020204" pitchFamily="34" charset="0"/>
                <a:cs typeface="Arial" panose="020B0604020202020204" pitchFamily="34" charset="0"/>
              </a:rPr>
              <a:t>Por violaciones graves a la Constitución General de la República, a las Leyes Federales que de ella emanen, así como por el manejo indebido de fondos y recursos federales y dichos actos u omisiones redunden en perjuicio de los intereses públicos fundamentales o de su buen despacho. </a:t>
            </a:r>
            <a:endParaRPr lang="es-MX"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20895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2960" y="365760"/>
            <a:ext cx="7520940" cy="758984"/>
          </a:xfrm>
        </p:spPr>
        <p:txBody>
          <a:bodyPr>
            <a:noAutofit/>
          </a:bodyPr>
          <a:lstStyle/>
          <a:p>
            <a:pPr algn="ctr"/>
            <a:r>
              <a:rPr lang="es-MX" sz="2400" dirty="0">
                <a:latin typeface="Arial" panose="020B0604020202020204" pitchFamily="34" charset="0"/>
                <a:cs typeface="Arial" panose="020B0604020202020204" pitchFamily="34" charset="0"/>
              </a:rPr>
              <a:t>R</a:t>
            </a:r>
            <a:r>
              <a:rPr lang="es-MX" sz="2400" dirty="0" smtClean="0">
                <a:latin typeface="Arial" panose="020B0604020202020204" pitchFamily="34" charset="0"/>
                <a:cs typeface="Arial" panose="020B0604020202020204" pitchFamily="34" charset="0"/>
              </a:rPr>
              <a:t>edundan </a:t>
            </a:r>
            <a:r>
              <a:rPr lang="es-MX" sz="2400" dirty="0">
                <a:latin typeface="Arial" panose="020B0604020202020204" pitchFamily="34" charset="0"/>
                <a:cs typeface="Arial" panose="020B0604020202020204" pitchFamily="34" charset="0"/>
              </a:rPr>
              <a:t>en perjuicio de los intereses públicos fundamentales o de su buen despacho.</a:t>
            </a:r>
          </a:p>
        </p:txBody>
      </p:sp>
      <p:sp>
        <p:nvSpPr>
          <p:cNvPr id="3" name="2 Marcador de contenido"/>
          <p:cNvSpPr>
            <a:spLocks noGrp="1"/>
          </p:cNvSpPr>
          <p:nvPr>
            <p:ph idx="1"/>
          </p:nvPr>
        </p:nvSpPr>
        <p:spPr>
          <a:xfrm>
            <a:off x="827584" y="1772816"/>
            <a:ext cx="7520940" cy="4248472"/>
          </a:xfrm>
        </p:spPr>
        <p:txBody>
          <a:bodyPr>
            <a:noAutofit/>
          </a:bodyPr>
          <a:lstStyle/>
          <a:p>
            <a:pPr algn="just"/>
            <a:r>
              <a:rPr lang="es-MX" sz="2000" dirty="0">
                <a:latin typeface="Arial" panose="020B0604020202020204" pitchFamily="34" charset="0"/>
                <a:cs typeface="Arial" panose="020B0604020202020204" pitchFamily="34" charset="0"/>
              </a:rPr>
              <a:t>I.- </a:t>
            </a:r>
            <a:r>
              <a:rPr lang="es-MX" sz="2000" b="0" dirty="0">
                <a:latin typeface="Arial" panose="020B0604020202020204" pitchFamily="34" charset="0"/>
                <a:cs typeface="Arial" panose="020B0604020202020204" pitchFamily="34" charset="0"/>
              </a:rPr>
              <a:t>El ataque a las instituciones democráticas; </a:t>
            </a:r>
          </a:p>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II</a:t>
            </a:r>
            <a:r>
              <a:rPr lang="es-MX" sz="2000" dirty="0">
                <a:latin typeface="Arial" panose="020B0604020202020204" pitchFamily="34" charset="0"/>
                <a:cs typeface="Arial" panose="020B0604020202020204" pitchFamily="34" charset="0"/>
              </a:rPr>
              <a:t>.- </a:t>
            </a:r>
            <a:r>
              <a:rPr lang="es-MX" sz="2000" b="0" dirty="0">
                <a:latin typeface="Arial" panose="020B0604020202020204" pitchFamily="34" charset="0"/>
                <a:cs typeface="Arial" panose="020B0604020202020204" pitchFamily="34" charset="0"/>
              </a:rPr>
              <a:t>El ataque a la forma de gobierno republicano, representativo, federal; </a:t>
            </a:r>
          </a:p>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III</a:t>
            </a:r>
            <a:r>
              <a:rPr lang="es-MX" sz="2000" dirty="0">
                <a:latin typeface="Arial" panose="020B0604020202020204" pitchFamily="34" charset="0"/>
                <a:cs typeface="Arial" panose="020B0604020202020204" pitchFamily="34" charset="0"/>
              </a:rPr>
              <a:t>.- </a:t>
            </a:r>
            <a:r>
              <a:rPr lang="es-MX" sz="2000" b="0" dirty="0">
                <a:latin typeface="Arial" panose="020B0604020202020204" pitchFamily="34" charset="0"/>
                <a:cs typeface="Arial" panose="020B0604020202020204" pitchFamily="34" charset="0"/>
              </a:rPr>
              <a:t>Las violaciones graves y sistemáticas a las </a:t>
            </a:r>
            <a:r>
              <a:rPr lang="es-MX" sz="2000" dirty="0">
                <a:latin typeface="Arial" panose="020B0604020202020204" pitchFamily="34" charset="0"/>
                <a:cs typeface="Arial" panose="020B0604020202020204" pitchFamily="34" charset="0"/>
              </a:rPr>
              <a:t> </a:t>
            </a:r>
            <a:r>
              <a:rPr lang="es-MX" sz="2000" b="0" dirty="0" smtClean="0">
                <a:latin typeface="Arial" panose="020B0604020202020204" pitchFamily="34" charset="0"/>
                <a:cs typeface="Arial" panose="020B0604020202020204" pitchFamily="34" charset="0"/>
              </a:rPr>
              <a:t>garantías </a:t>
            </a:r>
            <a:r>
              <a:rPr lang="es-MX" sz="2000" b="0" dirty="0">
                <a:latin typeface="Arial" panose="020B0604020202020204" pitchFamily="34" charset="0"/>
                <a:cs typeface="Arial" panose="020B0604020202020204" pitchFamily="34" charset="0"/>
              </a:rPr>
              <a:t>individuales o sociales; </a:t>
            </a:r>
          </a:p>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IV</a:t>
            </a:r>
            <a:r>
              <a:rPr lang="es-MX" sz="2000" dirty="0">
                <a:latin typeface="Arial" panose="020B0604020202020204" pitchFamily="34" charset="0"/>
                <a:cs typeface="Arial" panose="020B0604020202020204" pitchFamily="34" charset="0"/>
              </a:rPr>
              <a:t>.- </a:t>
            </a:r>
            <a:r>
              <a:rPr lang="es-MX" sz="2000" b="0" dirty="0">
                <a:latin typeface="Arial" panose="020B0604020202020204" pitchFamily="34" charset="0"/>
                <a:cs typeface="Arial" panose="020B0604020202020204" pitchFamily="34" charset="0"/>
              </a:rPr>
              <a:t>El ataque a la libertad de sufragio; </a:t>
            </a:r>
          </a:p>
          <a:p>
            <a:pPr algn="just"/>
            <a:endParaRPr lang="es-MX" sz="2000" dirty="0" smtClean="0">
              <a:latin typeface="Arial" panose="020B060402020202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V</a:t>
            </a:r>
            <a:r>
              <a:rPr lang="es-MX" sz="2000" dirty="0">
                <a:latin typeface="Arial" panose="020B0604020202020204" pitchFamily="34" charset="0"/>
                <a:cs typeface="Arial" panose="020B0604020202020204" pitchFamily="34" charset="0"/>
              </a:rPr>
              <a:t>.- </a:t>
            </a:r>
            <a:r>
              <a:rPr lang="es-MX" sz="2000" b="0" dirty="0">
                <a:latin typeface="Arial" panose="020B0604020202020204" pitchFamily="34" charset="0"/>
                <a:cs typeface="Arial" panose="020B0604020202020204" pitchFamily="34" charset="0"/>
              </a:rPr>
              <a:t>La usurpación de atribuciones; </a:t>
            </a:r>
          </a:p>
        </p:txBody>
      </p:sp>
    </p:spTree>
    <p:extLst>
      <p:ext uri="{BB962C8B-B14F-4D97-AF65-F5344CB8AC3E}">
        <p14:creationId xmlns:p14="http://schemas.microsoft.com/office/powerpoint/2010/main" val="8289587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a:bodyPr>
          <a:lstStyle/>
          <a:p>
            <a:pPr algn="just"/>
            <a:r>
              <a:rPr lang="es-MX" sz="2200" dirty="0">
                <a:latin typeface="Arial" panose="020B0604020202020204" pitchFamily="34" charset="0"/>
                <a:cs typeface="Arial" panose="020B0604020202020204" pitchFamily="34" charset="0"/>
              </a:rPr>
              <a:t>VI.- Cualquier infracción a la Constitución o a las leyes federales cuando cause perjuicios graves a la Federación, a uno o varios Estados de la misma o de la sociedad, o motive algún trastorno en el funcionamiento normal de las instituciones; </a:t>
            </a:r>
            <a:endParaRPr lang="es-MX" sz="2200" dirty="0" smtClean="0">
              <a:latin typeface="Arial" panose="020B0604020202020204" pitchFamily="34" charset="0"/>
              <a:cs typeface="Arial" panose="020B0604020202020204" pitchFamily="34" charset="0"/>
            </a:endParaRPr>
          </a:p>
          <a:p>
            <a:pPr algn="just"/>
            <a:endParaRPr lang="es-MX" sz="2200" dirty="0">
              <a:latin typeface="Arial" panose="020B0604020202020204" pitchFamily="34" charset="0"/>
              <a:cs typeface="Arial" panose="020B0604020202020204" pitchFamily="34" charset="0"/>
            </a:endParaRPr>
          </a:p>
          <a:p>
            <a:pPr algn="just"/>
            <a:r>
              <a:rPr lang="es-MX" sz="2200" dirty="0">
                <a:latin typeface="Arial" panose="020B0604020202020204" pitchFamily="34" charset="0"/>
                <a:cs typeface="Arial" panose="020B0604020202020204" pitchFamily="34" charset="0"/>
              </a:rPr>
              <a:t>VII.- Las omisiones de carácter grave, en los términos de la fracción anterior; y </a:t>
            </a:r>
          </a:p>
          <a:p>
            <a:pPr algn="just"/>
            <a:endParaRPr lang="es-MX" sz="2200" dirty="0" smtClean="0">
              <a:latin typeface="Arial" panose="020B0604020202020204" pitchFamily="34" charset="0"/>
              <a:cs typeface="Arial" panose="020B0604020202020204" pitchFamily="34" charset="0"/>
            </a:endParaRPr>
          </a:p>
          <a:p>
            <a:pPr algn="just"/>
            <a:r>
              <a:rPr lang="es-MX" sz="2200" dirty="0" smtClean="0">
                <a:latin typeface="Arial" panose="020B0604020202020204" pitchFamily="34" charset="0"/>
                <a:cs typeface="Arial" panose="020B0604020202020204" pitchFamily="34" charset="0"/>
              </a:rPr>
              <a:t>VIII</a:t>
            </a:r>
            <a:r>
              <a:rPr lang="es-MX" sz="2200" dirty="0">
                <a:latin typeface="Arial" panose="020B0604020202020204" pitchFamily="34" charset="0"/>
                <a:cs typeface="Arial" panose="020B0604020202020204" pitchFamily="34" charset="0"/>
              </a:rPr>
              <a:t>.- Las violaciones sistemáticas o graves a los planes, programas y presupuestos de la Administración Pública Federal o del Distrito Federal y a las leyes que determinan el manejo de los recursos económicos federales y del Distrito Federal. </a:t>
            </a:r>
          </a:p>
          <a:p>
            <a:endParaRPr lang="es-MX" dirty="0">
              <a:latin typeface="Arial" panose="020B0604020202020204" pitchFamily="34" charset="0"/>
              <a:cs typeface="Arial" panose="020B0604020202020204" pitchFamily="34" charset="0"/>
            </a:endParaRPr>
          </a:p>
        </p:txBody>
      </p:sp>
      <p:sp>
        <p:nvSpPr>
          <p:cNvPr id="3" name="2 Título"/>
          <p:cNvSpPr>
            <a:spLocks noGrp="1"/>
          </p:cNvSpPr>
          <p:nvPr>
            <p:ph type="title"/>
          </p:nvPr>
        </p:nvSpPr>
        <p:spPr/>
        <p:txBody>
          <a:bodyPr/>
          <a:lstStyle/>
          <a:p>
            <a:endParaRPr lang="es-MX" dirty="0"/>
          </a:p>
        </p:txBody>
      </p:sp>
    </p:spTree>
    <p:extLst>
      <p:ext uri="{BB962C8B-B14F-4D97-AF65-F5344CB8AC3E}">
        <p14:creationId xmlns:p14="http://schemas.microsoft.com/office/powerpoint/2010/main" val="1838457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endParaRPr lang="es-MX" sz="2400" dirty="0" smtClean="0">
              <a:latin typeface="Arial" panose="020B0604020202020204" pitchFamily="34" charset="0"/>
              <a:cs typeface="Arial" panose="020B0604020202020204" pitchFamily="34" charset="0"/>
            </a:endParaRPr>
          </a:p>
        </p:txBody>
      </p:sp>
      <p:sp>
        <p:nvSpPr>
          <p:cNvPr id="3" name="2 Título"/>
          <p:cNvSpPr>
            <a:spLocks noGrp="1"/>
          </p:cNvSpPr>
          <p:nvPr>
            <p:ph type="title"/>
          </p:nvPr>
        </p:nvSpPr>
        <p:spPr/>
        <p:txBody>
          <a:bodyPr>
            <a:noAutofit/>
          </a:bodyPr>
          <a:lstStyle/>
          <a:p>
            <a:r>
              <a:rPr lang="es-MX" sz="3200" dirty="0" smtClean="0">
                <a:latin typeface="Arial" panose="020B0604020202020204" pitchFamily="34" charset="0"/>
                <a:cs typeface="Arial" panose="020B0604020202020204" pitchFamily="34" charset="0"/>
              </a:rPr>
              <a:t>Elaboración de leyes que sancionan </a:t>
            </a:r>
            <a:r>
              <a:rPr lang="es-MX" sz="3200" dirty="0" smtClean="0">
                <a:latin typeface="Arial" panose="020B0604020202020204" pitchFamily="34" charset="0"/>
                <a:cs typeface="Arial" panose="020B0604020202020204" pitchFamily="34" charset="0"/>
              </a:rPr>
              <a:t>a los servidores públicos. </a:t>
            </a:r>
            <a:endParaRPr lang="es-MX" sz="3200" dirty="0">
              <a:latin typeface="Arial" panose="020B0604020202020204" pitchFamily="34" charset="0"/>
              <a:cs typeface="Arial" panose="020B0604020202020204" pitchFamily="34" charset="0"/>
            </a:endParaRPr>
          </a:p>
        </p:txBody>
      </p:sp>
      <p:sp>
        <p:nvSpPr>
          <p:cNvPr id="4" name="3 Nube"/>
          <p:cNvSpPr/>
          <p:nvPr/>
        </p:nvSpPr>
        <p:spPr>
          <a:xfrm>
            <a:off x="1115616" y="1844824"/>
            <a:ext cx="6768752" cy="352839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MX" b="1" dirty="0">
              <a:latin typeface="Arial" panose="020B0604020202020204" pitchFamily="34" charset="0"/>
              <a:cs typeface="Arial" panose="020B0604020202020204" pitchFamily="34" charset="0"/>
            </a:endParaRPr>
          </a:p>
          <a:p>
            <a:pPr algn="just"/>
            <a:r>
              <a:rPr lang="es-MX" b="1" dirty="0">
                <a:latin typeface="Arial" panose="020B0604020202020204" pitchFamily="34" charset="0"/>
                <a:cs typeface="Arial" panose="020B0604020202020204" pitchFamily="34" charset="0"/>
              </a:rPr>
              <a:t>El Congreso de la Unión y las Legislaturas de los Estados, dentro de los ámbitos de sus respectivas competencias, expedirán las leyes de responsabilidades de los servidores públicos y las demás normas conducentes a sancionar a quienes, teniendo este carácter, incurran en responsabilidad.</a:t>
            </a:r>
            <a:endParaRPr lang="es-MX"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07687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endParaRPr lang="es-MX" b="0" dirty="0" smtClean="0"/>
          </a:p>
          <a:p>
            <a:pPr algn="just"/>
            <a:endParaRPr lang="es-MX" b="0" dirty="0" smtClean="0"/>
          </a:p>
        </p:txBody>
      </p:sp>
      <p:sp>
        <p:nvSpPr>
          <p:cNvPr id="2" name="1 Título"/>
          <p:cNvSpPr>
            <a:spLocks noGrp="1"/>
          </p:cNvSpPr>
          <p:nvPr>
            <p:ph type="title"/>
          </p:nvPr>
        </p:nvSpPr>
        <p:spPr/>
        <p:txBody>
          <a:bodyPr>
            <a:normAutofit/>
          </a:bodyPr>
          <a:lstStyle/>
          <a:p>
            <a:pPr algn="ctr"/>
            <a:r>
              <a:rPr lang="es-MX" dirty="0" smtClean="0"/>
              <a:t>Plazo del juicio político.</a:t>
            </a:r>
            <a:endParaRPr lang="es-MX" dirty="0"/>
          </a:p>
        </p:txBody>
      </p:sp>
      <p:sp>
        <p:nvSpPr>
          <p:cNvPr id="4" name="3 Nube"/>
          <p:cNvSpPr/>
          <p:nvPr/>
        </p:nvSpPr>
        <p:spPr>
          <a:xfrm>
            <a:off x="2195736" y="2204864"/>
            <a:ext cx="4608512" cy="2664296"/>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b="1" dirty="0"/>
              <a:t>Durante el tiempo en que el servidor público desempeñe su empleo, cargo o comisión, y dentro de un año después de la conclusión de sus funciones.</a:t>
            </a:r>
            <a:endParaRPr lang="es-MX" b="1" dirty="0"/>
          </a:p>
        </p:txBody>
      </p:sp>
    </p:spTree>
    <p:extLst>
      <p:ext uri="{BB962C8B-B14F-4D97-AF65-F5344CB8AC3E}">
        <p14:creationId xmlns:p14="http://schemas.microsoft.com/office/powerpoint/2010/main" val="21670877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2557073836"/>
              </p:ext>
            </p:extLst>
          </p:nvPr>
        </p:nvGraphicFramePr>
        <p:xfrm>
          <a:off x="899592" y="1997224"/>
          <a:ext cx="7521575" cy="3579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Título"/>
          <p:cNvSpPr>
            <a:spLocks noGrp="1"/>
          </p:cNvSpPr>
          <p:nvPr>
            <p:ph type="title"/>
          </p:nvPr>
        </p:nvSpPr>
        <p:spPr/>
        <p:txBody>
          <a:bodyPr/>
          <a:lstStyle/>
          <a:p>
            <a:pPr algn="ctr"/>
            <a:r>
              <a:rPr lang="es-MX" dirty="0" smtClean="0"/>
              <a:t>Procedimiento juicio político</a:t>
            </a:r>
            <a:endParaRPr lang="es-MX" dirty="0"/>
          </a:p>
        </p:txBody>
      </p:sp>
      <p:cxnSp>
        <p:nvCxnSpPr>
          <p:cNvPr id="6" name="5 Conector recto de flecha"/>
          <p:cNvCxnSpPr/>
          <p:nvPr/>
        </p:nvCxnSpPr>
        <p:spPr>
          <a:xfrm flipV="1">
            <a:off x="4283968" y="2564904"/>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9 CuadroTexto"/>
          <p:cNvSpPr txBox="1"/>
          <p:nvPr/>
        </p:nvSpPr>
        <p:spPr>
          <a:xfrm>
            <a:off x="1475656" y="1977732"/>
            <a:ext cx="957313" cy="369332"/>
          </a:xfrm>
          <a:prstGeom prst="rect">
            <a:avLst/>
          </a:prstGeom>
          <a:solidFill>
            <a:srgbClr val="0070C0"/>
          </a:solidFill>
        </p:spPr>
        <p:txBody>
          <a:bodyPr wrap="none" rtlCol="0">
            <a:spAutoFit/>
          </a:bodyPr>
          <a:lstStyle/>
          <a:p>
            <a:r>
              <a:rPr lang="es-MX" b="1" dirty="0">
                <a:solidFill>
                  <a:schemeClr val="bg1"/>
                </a:solidFill>
              </a:rPr>
              <a:t>P</a:t>
            </a:r>
            <a:r>
              <a:rPr lang="es-MX" b="1" dirty="0" smtClean="0">
                <a:solidFill>
                  <a:schemeClr val="bg1"/>
                </a:solidFill>
              </a:rPr>
              <a:t>ruebas</a:t>
            </a:r>
            <a:endParaRPr lang="es-MX" b="1" dirty="0">
              <a:solidFill>
                <a:schemeClr val="bg1"/>
              </a:solidFill>
            </a:endParaRPr>
          </a:p>
        </p:txBody>
      </p:sp>
      <p:cxnSp>
        <p:nvCxnSpPr>
          <p:cNvPr id="11" name="10 Conector recto de flecha"/>
          <p:cNvCxnSpPr/>
          <p:nvPr/>
        </p:nvCxnSpPr>
        <p:spPr>
          <a:xfrm flipV="1">
            <a:off x="2153816" y="2564904"/>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11 CuadroTexto"/>
          <p:cNvSpPr txBox="1"/>
          <p:nvPr/>
        </p:nvSpPr>
        <p:spPr>
          <a:xfrm>
            <a:off x="2965678" y="1964740"/>
            <a:ext cx="2898201" cy="523220"/>
          </a:xfrm>
          <a:prstGeom prst="rect">
            <a:avLst/>
          </a:prstGeom>
          <a:solidFill>
            <a:srgbClr val="0070C0"/>
          </a:solidFill>
        </p:spPr>
        <p:txBody>
          <a:bodyPr wrap="square" rtlCol="0">
            <a:spAutoFit/>
          </a:bodyPr>
          <a:lstStyle/>
          <a:p>
            <a:r>
              <a:rPr lang="es-MX" sz="1400" b="1" dirty="0">
                <a:solidFill>
                  <a:schemeClr val="bg1"/>
                </a:solidFill>
              </a:rPr>
              <a:t>órgano instructor y de acusación </a:t>
            </a:r>
            <a:endParaRPr lang="es-MX" sz="1400" b="1" dirty="0" smtClean="0">
              <a:solidFill>
                <a:schemeClr val="bg1"/>
              </a:solidFill>
            </a:endParaRPr>
          </a:p>
          <a:p>
            <a:r>
              <a:rPr lang="es-MX" sz="1400" b="1" dirty="0" smtClean="0">
                <a:solidFill>
                  <a:schemeClr val="bg1"/>
                </a:solidFill>
              </a:rPr>
              <a:t>Sustancia el procedimiento</a:t>
            </a:r>
            <a:endParaRPr lang="es-MX" sz="1400" b="1" dirty="0">
              <a:solidFill>
                <a:schemeClr val="bg1"/>
              </a:solidFill>
            </a:endParaRPr>
          </a:p>
        </p:txBody>
      </p:sp>
      <p:cxnSp>
        <p:nvCxnSpPr>
          <p:cNvPr id="13" name="12 Conector recto de flecha"/>
          <p:cNvCxnSpPr/>
          <p:nvPr/>
        </p:nvCxnSpPr>
        <p:spPr>
          <a:xfrm flipV="1">
            <a:off x="7164288" y="2564904"/>
            <a:ext cx="0"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13 CuadroTexto"/>
          <p:cNvSpPr txBox="1"/>
          <p:nvPr/>
        </p:nvSpPr>
        <p:spPr>
          <a:xfrm>
            <a:off x="6012160" y="2226350"/>
            <a:ext cx="2898201" cy="338554"/>
          </a:xfrm>
          <a:prstGeom prst="rect">
            <a:avLst/>
          </a:prstGeom>
          <a:solidFill>
            <a:srgbClr val="0070C0"/>
          </a:solidFill>
        </p:spPr>
        <p:txBody>
          <a:bodyPr wrap="square" rtlCol="0">
            <a:spAutoFit/>
          </a:bodyPr>
          <a:lstStyle/>
          <a:p>
            <a:r>
              <a:rPr lang="es-MX" sz="1600" b="1" dirty="0" smtClean="0">
                <a:solidFill>
                  <a:schemeClr val="bg1"/>
                </a:solidFill>
              </a:rPr>
              <a:t>Jurado de sentencia</a:t>
            </a:r>
            <a:endParaRPr lang="es-MX" sz="1600" b="1" dirty="0">
              <a:solidFill>
                <a:schemeClr val="bg1"/>
              </a:solidFill>
            </a:endParaRPr>
          </a:p>
        </p:txBody>
      </p:sp>
    </p:spTree>
    <p:extLst>
      <p:ext uri="{BB962C8B-B14F-4D97-AF65-F5344CB8AC3E}">
        <p14:creationId xmlns:p14="http://schemas.microsoft.com/office/powerpoint/2010/main" val="70882503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3472635456"/>
              </p:ext>
            </p:extLst>
          </p:nvPr>
        </p:nvGraphicFramePr>
        <p:xfrm>
          <a:off x="827584" y="1868525"/>
          <a:ext cx="7854131" cy="39850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Título"/>
          <p:cNvSpPr>
            <a:spLocks noGrp="1"/>
          </p:cNvSpPr>
          <p:nvPr>
            <p:ph type="title"/>
          </p:nvPr>
        </p:nvSpPr>
        <p:spPr/>
        <p:txBody>
          <a:bodyPr>
            <a:normAutofit fontScale="90000"/>
          </a:bodyPr>
          <a:lstStyle/>
          <a:p>
            <a:pPr algn="ctr"/>
            <a:r>
              <a:rPr lang="es-MX" dirty="0" smtClean="0"/>
              <a:t>Procedimiento ante la cámara de diputados</a:t>
            </a:r>
            <a:endParaRPr lang="es-MX" dirty="0"/>
          </a:p>
        </p:txBody>
      </p:sp>
      <p:sp>
        <p:nvSpPr>
          <p:cNvPr id="3" name="2 Flecha arriba"/>
          <p:cNvSpPr/>
          <p:nvPr/>
        </p:nvSpPr>
        <p:spPr>
          <a:xfrm flipH="1" flipV="1">
            <a:off x="3256349" y="4704888"/>
            <a:ext cx="144017" cy="34996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6" name="5 CuadroTexto"/>
          <p:cNvSpPr txBox="1"/>
          <p:nvPr/>
        </p:nvSpPr>
        <p:spPr>
          <a:xfrm>
            <a:off x="2027972" y="5085184"/>
            <a:ext cx="3096344" cy="523220"/>
          </a:xfrm>
          <a:prstGeom prst="rect">
            <a:avLst/>
          </a:prstGeom>
          <a:solidFill>
            <a:srgbClr val="FFFF00"/>
          </a:solidFill>
        </p:spPr>
        <p:txBody>
          <a:bodyPr wrap="square" rtlCol="0">
            <a:spAutoFit/>
          </a:bodyPr>
          <a:lstStyle/>
          <a:p>
            <a:pPr algn="just"/>
            <a:r>
              <a:rPr lang="es-MX" sz="700" b="1" dirty="0"/>
              <a:t>Dentro de los 3 días siguientes a </a:t>
            </a:r>
            <a:r>
              <a:rPr lang="es-MX" sz="700" b="1" dirty="0" smtClean="0"/>
              <a:t>la ratificación </a:t>
            </a:r>
            <a:r>
              <a:rPr lang="es-MX" sz="700" b="1" dirty="0"/>
              <a:t>de la denuncia, la Sección </a:t>
            </a:r>
            <a:r>
              <a:rPr lang="es-MX" sz="700" b="1" dirty="0" smtClean="0"/>
              <a:t>Instructora informará </a:t>
            </a:r>
            <a:r>
              <a:rPr lang="es-MX" sz="700" b="1" dirty="0"/>
              <a:t>al denunciado sobre la materia de </a:t>
            </a:r>
            <a:r>
              <a:rPr lang="es-MX" sz="700" b="1" dirty="0" smtClean="0"/>
              <a:t>la denuncia</a:t>
            </a:r>
            <a:r>
              <a:rPr lang="es-MX" sz="700" b="1" dirty="0"/>
              <a:t>, sobre su defensa y que deberá a </a:t>
            </a:r>
            <a:r>
              <a:rPr lang="es-MX" sz="700" b="1" dirty="0" smtClean="0"/>
              <a:t>su elección </a:t>
            </a:r>
            <a:r>
              <a:rPr lang="es-MX" sz="700" b="1" dirty="0"/>
              <a:t>comparecer o informar por escrito dentro </a:t>
            </a:r>
            <a:r>
              <a:rPr lang="es-MX" sz="700" b="1" dirty="0" smtClean="0"/>
              <a:t>de los </a:t>
            </a:r>
            <a:r>
              <a:rPr lang="es-MX" sz="700" b="1" dirty="0"/>
              <a:t>7 días naturales siguientes a su notificación.</a:t>
            </a:r>
          </a:p>
        </p:txBody>
      </p:sp>
      <p:sp>
        <p:nvSpPr>
          <p:cNvPr id="7" name="6 Flecha arriba"/>
          <p:cNvSpPr/>
          <p:nvPr/>
        </p:nvSpPr>
        <p:spPr>
          <a:xfrm rot="16200000" flipV="1">
            <a:off x="3793956" y="3884381"/>
            <a:ext cx="147689" cy="31979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8" name="7 Flecha arriba"/>
          <p:cNvSpPr/>
          <p:nvPr/>
        </p:nvSpPr>
        <p:spPr>
          <a:xfrm flipH="1" flipV="1">
            <a:off x="6426435" y="4498434"/>
            <a:ext cx="144017" cy="349969"/>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
        <p:nvSpPr>
          <p:cNvPr id="9" name="8 CuadroTexto"/>
          <p:cNvSpPr txBox="1"/>
          <p:nvPr/>
        </p:nvSpPr>
        <p:spPr>
          <a:xfrm>
            <a:off x="5976158" y="4992851"/>
            <a:ext cx="1152128" cy="707886"/>
          </a:xfrm>
          <a:prstGeom prst="rect">
            <a:avLst/>
          </a:prstGeom>
          <a:solidFill>
            <a:srgbClr val="7030A0"/>
          </a:solidFill>
        </p:spPr>
        <p:txBody>
          <a:bodyPr wrap="square" rtlCol="0">
            <a:spAutoFit/>
          </a:bodyPr>
          <a:lstStyle/>
          <a:p>
            <a:pPr algn="just"/>
            <a:r>
              <a:rPr lang="es-MX" sz="800" b="1" u="sng" dirty="0" smtClean="0">
                <a:solidFill>
                  <a:schemeClr val="bg1"/>
                </a:solidFill>
              </a:rPr>
              <a:t>Desechando: </a:t>
            </a:r>
            <a:r>
              <a:rPr lang="es-MX" sz="800" dirty="0">
                <a:solidFill>
                  <a:schemeClr val="bg1"/>
                </a:solidFill>
              </a:rPr>
              <a:t>la </a:t>
            </a:r>
            <a:r>
              <a:rPr lang="es-MX" sz="800" dirty="0" smtClean="0">
                <a:solidFill>
                  <a:schemeClr val="bg1"/>
                </a:solidFill>
              </a:rPr>
              <a:t>denuncia podrá revisarla </a:t>
            </a:r>
            <a:r>
              <a:rPr lang="es-MX" sz="800" dirty="0">
                <a:solidFill>
                  <a:schemeClr val="bg1"/>
                </a:solidFill>
              </a:rPr>
              <a:t>el pleno </a:t>
            </a:r>
            <a:r>
              <a:rPr lang="es-MX" sz="800" dirty="0" smtClean="0">
                <a:solidFill>
                  <a:schemeClr val="bg1"/>
                </a:solidFill>
              </a:rPr>
              <a:t>de las Comisiones Unidas</a:t>
            </a:r>
            <a:r>
              <a:rPr lang="es-MX" sz="800" dirty="0">
                <a:solidFill>
                  <a:schemeClr val="bg1"/>
                </a:solidFill>
              </a:rPr>
              <a:t>.</a:t>
            </a:r>
            <a:endParaRPr lang="es-MX" sz="800" b="1" dirty="0">
              <a:solidFill>
                <a:schemeClr val="bg1"/>
              </a:solidFill>
            </a:endParaRPr>
          </a:p>
        </p:txBody>
      </p:sp>
      <p:sp>
        <p:nvSpPr>
          <p:cNvPr id="11" name="10 Flecha derecha"/>
          <p:cNvSpPr/>
          <p:nvPr/>
        </p:nvSpPr>
        <p:spPr>
          <a:xfrm>
            <a:off x="6948266" y="3609020"/>
            <a:ext cx="360040" cy="1080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9052824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2693852630"/>
              </p:ext>
            </p:extLst>
          </p:nvPr>
        </p:nvGraphicFramePr>
        <p:xfrm>
          <a:off x="323528" y="1412776"/>
          <a:ext cx="8496943"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Título"/>
          <p:cNvSpPr>
            <a:spLocks noGrp="1"/>
          </p:cNvSpPr>
          <p:nvPr>
            <p:ph type="title"/>
          </p:nvPr>
        </p:nvSpPr>
        <p:spPr>
          <a:xfrm>
            <a:off x="822960" y="365760"/>
            <a:ext cx="7520940" cy="758984"/>
          </a:xfrm>
        </p:spPr>
        <p:txBody>
          <a:bodyPr>
            <a:noAutofit/>
          </a:bodyPr>
          <a:lstStyle/>
          <a:p>
            <a:r>
              <a:rPr lang="es-MX" sz="3200" dirty="0" smtClean="0">
                <a:latin typeface="Arial" panose="020B0604020202020204" pitchFamily="34" charset="0"/>
                <a:cs typeface="Arial" panose="020B0604020202020204" pitchFamily="34" charset="0"/>
              </a:rPr>
              <a:t>Sección instructora de la cámara de diputados</a:t>
            </a:r>
            <a:endParaRPr lang="es-MX" sz="3200" dirty="0">
              <a:latin typeface="Arial" panose="020B0604020202020204" pitchFamily="34" charset="0"/>
              <a:cs typeface="Arial" panose="020B0604020202020204" pitchFamily="34" charset="0"/>
            </a:endParaRPr>
          </a:p>
        </p:txBody>
      </p:sp>
      <p:cxnSp>
        <p:nvCxnSpPr>
          <p:cNvPr id="6" name="5 Conector recto de flecha"/>
          <p:cNvCxnSpPr/>
          <p:nvPr/>
        </p:nvCxnSpPr>
        <p:spPr>
          <a:xfrm flipV="1">
            <a:off x="6740976" y="2415952"/>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8 CuadroTexto"/>
          <p:cNvSpPr txBox="1"/>
          <p:nvPr/>
        </p:nvSpPr>
        <p:spPr>
          <a:xfrm>
            <a:off x="4860032" y="1215623"/>
            <a:ext cx="3203848" cy="1200329"/>
          </a:xfrm>
          <a:prstGeom prst="rect">
            <a:avLst/>
          </a:prstGeom>
          <a:solidFill>
            <a:schemeClr val="accent3"/>
          </a:solidFill>
        </p:spPr>
        <p:txBody>
          <a:bodyPr wrap="square" rtlCol="0">
            <a:spAutoFit/>
          </a:bodyPr>
          <a:lstStyle/>
          <a:p>
            <a:pPr algn="just"/>
            <a:r>
              <a:rPr lang="es-MX" sz="1200" b="1" dirty="0" smtClean="0">
                <a:solidFill>
                  <a:schemeClr val="bg1"/>
                </a:solidFill>
              </a:rPr>
              <a:t>Conclusión.</a:t>
            </a:r>
          </a:p>
          <a:p>
            <a:pPr algn="just"/>
            <a:r>
              <a:rPr lang="es-MX" sz="1200" b="1" dirty="0" smtClean="0">
                <a:solidFill>
                  <a:schemeClr val="bg1"/>
                </a:solidFill>
              </a:rPr>
              <a:t>Continuación: </a:t>
            </a:r>
          </a:p>
          <a:p>
            <a:pPr algn="just"/>
            <a:r>
              <a:rPr lang="es-MX" sz="1200" b="1" dirty="0" smtClean="0">
                <a:solidFill>
                  <a:schemeClr val="bg1"/>
                </a:solidFill>
              </a:rPr>
              <a:t>Comprobación del hecho.</a:t>
            </a:r>
          </a:p>
          <a:p>
            <a:pPr algn="just"/>
            <a:r>
              <a:rPr lang="es-MX" sz="1200" b="1" dirty="0" smtClean="0">
                <a:solidFill>
                  <a:schemeClr val="bg1"/>
                </a:solidFill>
              </a:rPr>
              <a:t>Responsabilidad del acusado</a:t>
            </a:r>
          </a:p>
          <a:p>
            <a:pPr algn="just"/>
            <a:r>
              <a:rPr lang="es-MX" sz="1200" b="1" dirty="0" smtClean="0">
                <a:solidFill>
                  <a:schemeClr val="bg1"/>
                </a:solidFill>
              </a:rPr>
              <a:t>Sanción y en su caso enviar acusación a la cámara de diputados.</a:t>
            </a:r>
            <a:endParaRPr lang="es-MX" sz="1200" b="1" dirty="0">
              <a:solidFill>
                <a:schemeClr val="bg1"/>
              </a:solidFill>
            </a:endParaRPr>
          </a:p>
        </p:txBody>
      </p:sp>
      <p:sp>
        <p:nvSpPr>
          <p:cNvPr id="5" name="4 Abrir llave"/>
          <p:cNvSpPr/>
          <p:nvPr/>
        </p:nvSpPr>
        <p:spPr>
          <a:xfrm rot="5400000">
            <a:off x="3287932" y="-392360"/>
            <a:ext cx="551912" cy="5616624"/>
          </a:xfrm>
          <a:prstGeom prst="leftBrace">
            <a:avLst/>
          </a:prstGeom>
          <a:solidFill>
            <a:schemeClr val="bg1"/>
          </a:solidFill>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MX" dirty="0"/>
          </a:p>
        </p:txBody>
      </p:sp>
      <p:sp>
        <p:nvSpPr>
          <p:cNvPr id="7" name="6 CuadroTexto"/>
          <p:cNvSpPr txBox="1"/>
          <p:nvPr/>
        </p:nvSpPr>
        <p:spPr>
          <a:xfrm>
            <a:off x="1979712" y="1988840"/>
            <a:ext cx="1296144" cy="507831"/>
          </a:xfrm>
          <a:prstGeom prst="rect">
            <a:avLst/>
          </a:prstGeom>
          <a:solidFill>
            <a:schemeClr val="accent5"/>
          </a:solidFill>
        </p:spPr>
        <p:txBody>
          <a:bodyPr wrap="square" rtlCol="0">
            <a:spAutoFit/>
          </a:bodyPr>
          <a:lstStyle/>
          <a:p>
            <a:r>
              <a:rPr lang="es-MX" sz="900" b="1" dirty="0" smtClean="0"/>
              <a:t>Plazo: 60 días naturales y ampliación no mas de 15 días</a:t>
            </a:r>
            <a:endParaRPr lang="es-MX" sz="900" b="1" dirty="0"/>
          </a:p>
        </p:txBody>
      </p:sp>
    </p:spTree>
    <p:extLst>
      <p:ext uri="{BB962C8B-B14F-4D97-AF65-F5344CB8AC3E}">
        <p14:creationId xmlns:p14="http://schemas.microsoft.com/office/powerpoint/2010/main" val="28993450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3669097685"/>
              </p:ext>
            </p:extLst>
          </p:nvPr>
        </p:nvGraphicFramePr>
        <p:xfrm>
          <a:off x="644934" y="1998484"/>
          <a:ext cx="7782123" cy="34089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Título"/>
          <p:cNvSpPr>
            <a:spLocks noGrp="1"/>
          </p:cNvSpPr>
          <p:nvPr>
            <p:ph type="title"/>
          </p:nvPr>
        </p:nvSpPr>
        <p:spPr>
          <a:xfrm>
            <a:off x="822960" y="365760"/>
            <a:ext cx="7520940" cy="758984"/>
          </a:xfrm>
        </p:spPr>
        <p:txBody>
          <a:bodyPr>
            <a:noAutofit/>
          </a:bodyPr>
          <a:lstStyle/>
          <a:p>
            <a:pPr algn="ctr"/>
            <a:r>
              <a:rPr lang="es-MX" sz="3200" dirty="0" smtClean="0">
                <a:latin typeface="Arial" panose="020B0604020202020204" pitchFamily="34" charset="0"/>
                <a:cs typeface="Arial" panose="020B0604020202020204" pitchFamily="34" charset="0"/>
              </a:rPr>
              <a:t>Cámara de diputados: órgano de acusación.</a:t>
            </a:r>
            <a:endParaRPr lang="es-MX" sz="3200" dirty="0">
              <a:latin typeface="Arial" panose="020B0604020202020204" pitchFamily="34" charset="0"/>
              <a:cs typeface="Arial" panose="020B0604020202020204" pitchFamily="34" charset="0"/>
            </a:endParaRPr>
          </a:p>
        </p:txBody>
      </p:sp>
      <p:cxnSp>
        <p:nvCxnSpPr>
          <p:cNvPr id="6" name="5 Conector recto de flecha"/>
          <p:cNvCxnSpPr/>
          <p:nvPr/>
        </p:nvCxnSpPr>
        <p:spPr>
          <a:xfrm flipV="1">
            <a:off x="2946532" y="2564904"/>
            <a:ext cx="0" cy="3710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6 CuadroTexto"/>
          <p:cNvSpPr txBox="1"/>
          <p:nvPr/>
        </p:nvSpPr>
        <p:spPr>
          <a:xfrm>
            <a:off x="1763688" y="1795463"/>
            <a:ext cx="2520280" cy="769441"/>
          </a:xfrm>
          <a:prstGeom prst="rect">
            <a:avLst/>
          </a:prstGeom>
          <a:solidFill>
            <a:srgbClr val="7030A0"/>
          </a:solidFill>
        </p:spPr>
        <p:txBody>
          <a:bodyPr wrap="square" rtlCol="0">
            <a:spAutoFit/>
          </a:bodyPr>
          <a:lstStyle/>
          <a:p>
            <a:pPr lvl="0"/>
            <a:r>
              <a:rPr lang="es-MX" sz="1100" b="1" dirty="0" smtClean="0">
                <a:solidFill>
                  <a:schemeClr val="bg1"/>
                </a:solidFill>
              </a:rPr>
              <a:t>Se </a:t>
            </a:r>
            <a:r>
              <a:rPr lang="es-MX" sz="1100" b="1" dirty="0">
                <a:solidFill>
                  <a:schemeClr val="bg1"/>
                </a:solidFill>
              </a:rPr>
              <a:t>concederá la palabra </a:t>
            </a:r>
            <a:r>
              <a:rPr lang="es-MX" sz="1100" b="1" dirty="0" smtClean="0">
                <a:solidFill>
                  <a:schemeClr val="bg1"/>
                </a:solidFill>
              </a:rPr>
              <a:t>a las partes, </a:t>
            </a:r>
            <a:r>
              <a:rPr lang="es-MX" sz="1100" b="1" dirty="0">
                <a:solidFill>
                  <a:schemeClr val="bg1"/>
                </a:solidFill>
              </a:rPr>
              <a:t>para que </a:t>
            </a:r>
            <a:r>
              <a:rPr lang="es-MX" sz="1100" b="1" dirty="0" smtClean="0">
                <a:solidFill>
                  <a:schemeClr val="bg1"/>
                </a:solidFill>
              </a:rPr>
              <a:t>aleguen lo </a:t>
            </a:r>
            <a:r>
              <a:rPr lang="es-MX" sz="1100" b="1" dirty="0">
                <a:solidFill>
                  <a:schemeClr val="bg1"/>
                </a:solidFill>
              </a:rPr>
              <a:t>que convenga a </a:t>
            </a:r>
            <a:r>
              <a:rPr lang="es-MX" sz="1100" b="1" dirty="0" smtClean="0">
                <a:solidFill>
                  <a:schemeClr val="bg1"/>
                </a:solidFill>
              </a:rPr>
              <a:t>sus </a:t>
            </a:r>
            <a:r>
              <a:rPr lang="es-MX" sz="1100" b="1" dirty="0">
                <a:solidFill>
                  <a:schemeClr val="bg1"/>
                </a:solidFill>
              </a:rPr>
              <a:t>derechos</a:t>
            </a:r>
            <a:r>
              <a:rPr lang="es-MX" sz="1100" b="1" dirty="0" smtClean="0">
                <a:solidFill>
                  <a:schemeClr val="bg1"/>
                </a:solidFill>
              </a:rPr>
              <a:t>. Y se permite la réplica</a:t>
            </a:r>
            <a:r>
              <a:rPr lang="es-MX" sz="1000" b="1" dirty="0" smtClean="0"/>
              <a:t>.</a:t>
            </a:r>
            <a:endParaRPr lang="es-MX" dirty="0"/>
          </a:p>
        </p:txBody>
      </p:sp>
      <p:cxnSp>
        <p:nvCxnSpPr>
          <p:cNvPr id="9" name="8 Conector recto de flecha"/>
          <p:cNvCxnSpPr/>
          <p:nvPr/>
        </p:nvCxnSpPr>
        <p:spPr>
          <a:xfrm>
            <a:off x="5796136" y="4149080"/>
            <a:ext cx="0" cy="56503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9 CuadroTexto"/>
          <p:cNvSpPr txBox="1"/>
          <p:nvPr/>
        </p:nvSpPr>
        <p:spPr>
          <a:xfrm>
            <a:off x="3635896" y="4714110"/>
            <a:ext cx="2772308" cy="1384995"/>
          </a:xfrm>
          <a:prstGeom prst="rect">
            <a:avLst/>
          </a:prstGeom>
          <a:solidFill>
            <a:srgbClr val="7030A0"/>
          </a:solidFill>
        </p:spPr>
        <p:txBody>
          <a:bodyPr wrap="square" rtlCol="0">
            <a:spAutoFit/>
          </a:bodyPr>
          <a:lstStyle/>
          <a:p>
            <a:pPr lvl="0"/>
            <a:r>
              <a:rPr lang="es-MX" sz="1200" dirty="0" smtClean="0">
                <a:solidFill>
                  <a:schemeClr val="bg1"/>
                </a:solidFill>
              </a:rPr>
              <a:t>Improcedente: El servidor continuará en su cargo. </a:t>
            </a:r>
          </a:p>
          <a:p>
            <a:pPr lvl="0"/>
            <a:r>
              <a:rPr lang="es-MX" sz="1200" dirty="0" smtClean="0">
                <a:solidFill>
                  <a:schemeClr val="bg1"/>
                </a:solidFill>
              </a:rPr>
              <a:t>Procedente: A </a:t>
            </a:r>
            <a:r>
              <a:rPr lang="es-MX" sz="1200" dirty="0">
                <a:solidFill>
                  <a:schemeClr val="bg1"/>
                </a:solidFill>
              </a:rPr>
              <a:t>disposición de la Cámara de </a:t>
            </a:r>
            <a:r>
              <a:rPr lang="es-MX" sz="1200" dirty="0" smtClean="0">
                <a:solidFill>
                  <a:schemeClr val="bg1"/>
                </a:solidFill>
              </a:rPr>
              <a:t>Senadores. Y hacen la acusación una </a:t>
            </a:r>
            <a:r>
              <a:rPr lang="es-MX" sz="1200" dirty="0">
                <a:solidFill>
                  <a:schemeClr val="bg1"/>
                </a:solidFill>
              </a:rPr>
              <a:t>comisión de tres diputados para que sostengan aquélla ante el Senado. </a:t>
            </a:r>
            <a:endParaRPr lang="es-MX" sz="2800" dirty="0">
              <a:solidFill>
                <a:schemeClr val="bg1"/>
              </a:solidFill>
            </a:endParaRPr>
          </a:p>
        </p:txBody>
      </p:sp>
    </p:spTree>
    <p:extLst>
      <p:ext uri="{BB962C8B-B14F-4D97-AF65-F5344CB8AC3E}">
        <p14:creationId xmlns:p14="http://schemas.microsoft.com/office/powerpoint/2010/main" val="31237960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476672"/>
            <a:ext cx="8568952" cy="5570756"/>
          </a:xfrm>
          <a:prstGeom prst="rect">
            <a:avLst/>
          </a:prstGeom>
          <a:noFill/>
        </p:spPr>
        <p:txBody>
          <a:bodyPr wrap="square" rtlCol="0">
            <a:spAutoFit/>
          </a:bodyPr>
          <a:lstStyle/>
          <a:p>
            <a:pPr algn="just"/>
            <a:r>
              <a:rPr lang="es-MX" sz="1600" b="1" dirty="0" smtClean="0">
                <a:latin typeface="Arial" panose="020B0604020202020204" pitchFamily="34" charset="0"/>
                <a:cs typeface="Arial" pitchFamily="34" charset="0"/>
              </a:rPr>
              <a:t>Tema: </a:t>
            </a:r>
            <a:r>
              <a:rPr lang="es-MX" sz="1600" b="1" dirty="0" smtClean="0">
                <a:latin typeface="Arial" pitchFamily="34" charset="0"/>
                <a:cs typeface="Arial" pitchFamily="34" charset="0"/>
              </a:rPr>
              <a:t>Responsabilidad política del servidor público.</a:t>
            </a:r>
            <a:endParaRPr lang="es-MX" sz="1600" b="1" dirty="0" smtClean="0">
              <a:latin typeface="Arial" pitchFamily="34" charset="0"/>
              <a:cs typeface="Arial" pitchFamily="34" charset="0"/>
            </a:endParaRPr>
          </a:p>
          <a:p>
            <a:pPr algn="just"/>
            <a:endParaRPr lang="es-MX" sz="1600" b="1" dirty="0">
              <a:latin typeface="Arial" pitchFamily="34" charset="0"/>
              <a:cs typeface="Arial" pitchFamily="34" charset="0"/>
            </a:endParaRPr>
          </a:p>
          <a:p>
            <a:pPr algn="just"/>
            <a:r>
              <a:rPr lang="es-MX" sz="1600" b="1" dirty="0" smtClean="0">
                <a:latin typeface="Arial" pitchFamily="34" charset="0"/>
                <a:cs typeface="Arial" pitchFamily="34" charset="0"/>
              </a:rPr>
              <a:t>Resumen.</a:t>
            </a:r>
            <a:endParaRPr lang="es-MX" sz="1600" b="1" dirty="0">
              <a:latin typeface="Arial" pitchFamily="34" charset="0"/>
              <a:cs typeface="Arial" pitchFamily="34" charset="0"/>
            </a:endParaRPr>
          </a:p>
          <a:p>
            <a:pPr algn="just"/>
            <a:endParaRPr lang="es-MX" sz="1600" b="1" dirty="0">
              <a:latin typeface="Arial" pitchFamily="34" charset="0"/>
              <a:cs typeface="Arial" pitchFamily="34" charset="0"/>
            </a:endParaRPr>
          </a:p>
          <a:p>
            <a:pPr algn="ctr"/>
            <a:r>
              <a:rPr lang="es-MX" sz="1600" b="1" dirty="0" smtClean="0">
                <a:latin typeface="Arial" panose="020B0604020202020204" pitchFamily="34" charset="0"/>
                <a:cs typeface="Arial" panose="020B0604020202020204" pitchFamily="34" charset="0"/>
              </a:rPr>
              <a:t>INTRODUCCIÓN</a:t>
            </a:r>
          </a:p>
          <a:p>
            <a:pPr algn="just"/>
            <a:r>
              <a:rPr lang="es-MX" sz="1600" dirty="0" smtClean="0">
                <a:latin typeface="Arial" panose="020B0604020202020204" pitchFamily="34" charset="0"/>
                <a:cs typeface="Arial" panose="020B0604020202020204" pitchFamily="34" charset="0"/>
              </a:rPr>
              <a:t>En </a:t>
            </a:r>
            <a:r>
              <a:rPr lang="es-MX" sz="1600" dirty="0">
                <a:latin typeface="Arial" panose="020B0604020202020204" pitchFamily="34" charset="0"/>
                <a:cs typeface="Arial" panose="020B0604020202020204" pitchFamily="34" charset="0"/>
              </a:rPr>
              <a:t>México en materia de responsabilidades de los servidores públicos encontramos dentro del Título IV de la Constitución Política de los Estados Unidos Mexicanos cuatro </a:t>
            </a:r>
            <a:r>
              <a:rPr lang="es-MX" sz="1600" dirty="0" smtClean="0">
                <a:latin typeface="Arial" panose="020B0604020202020204" pitchFamily="34" charset="0"/>
                <a:cs typeface="Arial" panose="020B0604020202020204" pitchFamily="34" charset="0"/>
              </a:rPr>
              <a:t>variantes:</a:t>
            </a:r>
          </a:p>
          <a:p>
            <a:pPr algn="just"/>
            <a:r>
              <a:rPr lang="es-MX" sz="1600" b="1" dirty="0" smtClean="0">
                <a:latin typeface="Arial" panose="020B0604020202020204" pitchFamily="34" charset="0"/>
                <a:cs typeface="Arial" panose="020B0604020202020204" pitchFamily="34" charset="0"/>
              </a:rPr>
              <a:t>A</a:t>
            </a:r>
            <a:r>
              <a:rPr lang="es-MX" sz="1600" b="1" dirty="0">
                <a:latin typeface="Arial" panose="020B0604020202020204" pitchFamily="34" charset="0"/>
                <a:cs typeface="Arial" panose="020B0604020202020204" pitchFamily="34" charset="0"/>
              </a:rPr>
              <a:t>)</a:t>
            </a:r>
            <a:r>
              <a:rPr lang="es-MX" sz="1600" dirty="0">
                <a:latin typeface="Arial" panose="020B0604020202020204" pitchFamily="34" charset="0"/>
                <a:cs typeface="Arial" panose="020B0604020202020204" pitchFamily="34" charset="0"/>
              </a:rPr>
              <a:t>.- </a:t>
            </a:r>
            <a:r>
              <a:rPr lang="es-MX" sz="1600" u="sng" dirty="0">
                <a:latin typeface="Arial" panose="020B0604020202020204" pitchFamily="34" charset="0"/>
                <a:cs typeface="Arial" panose="020B0604020202020204" pitchFamily="34" charset="0"/>
              </a:rPr>
              <a:t>La responsabilidad </a:t>
            </a:r>
            <a:r>
              <a:rPr lang="es-MX" sz="1600" u="sng" dirty="0" smtClean="0">
                <a:latin typeface="Arial" panose="020B0604020202020204" pitchFamily="34" charset="0"/>
                <a:cs typeface="Arial" panose="020B0604020202020204" pitchFamily="34" charset="0"/>
              </a:rPr>
              <a:t>política</a:t>
            </a:r>
            <a:r>
              <a:rPr lang="es-MX" sz="1600" dirty="0" smtClean="0">
                <a:latin typeface="Arial" panose="020B0604020202020204" pitchFamily="34" charset="0"/>
                <a:cs typeface="Arial" panose="020B0604020202020204" pitchFamily="34" charset="0"/>
              </a:rPr>
              <a:t> </a:t>
            </a:r>
            <a:r>
              <a:rPr lang="es-MX" sz="1600" dirty="0">
                <a:latin typeface="Arial" panose="020B0604020202020204" pitchFamily="34" charset="0"/>
                <a:cs typeface="Arial" panose="020B0604020202020204" pitchFamily="34" charset="0"/>
              </a:rPr>
              <a:t>para ciertas categorías de servidores públicos de alto rango, por la comisión de actos u omisiones </a:t>
            </a:r>
            <a:r>
              <a:rPr lang="es-MX" sz="1600" dirty="0" smtClean="0">
                <a:latin typeface="Arial" panose="020B0604020202020204" pitchFamily="34" charset="0"/>
                <a:cs typeface="Arial" panose="020B0604020202020204" pitchFamily="34" charset="0"/>
              </a:rPr>
              <a:t>que </a:t>
            </a:r>
            <a:r>
              <a:rPr lang="es-MX" sz="1600" dirty="0">
                <a:latin typeface="Arial" panose="020B0604020202020204" pitchFamily="34" charset="0"/>
                <a:cs typeface="Arial" panose="020B0604020202020204" pitchFamily="34" charset="0"/>
              </a:rPr>
              <a:t>redunden en perjuicio de los intereses públicos fundamentales o de su buen </a:t>
            </a:r>
            <a:r>
              <a:rPr lang="es-MX" sz="1600" dirty="0" smtClean="0">
                <a:latin typeface="Arial" panose="020B0604020202020204" pitchFamily="34" charset="0"/>
                <a:cs typeface="Arial" panose="020B0604020202020204" pitchFamily="34" charset="0"/>
              </a:rPr>
              <a:t>despacho.</a:t>
            </a:r>
          </a:p>
          <a:p>
            <a:pPr algn="just"/>
            <a:endParaRPr lang="es-MX" sz="1600" b="1" dirty="0" smtClean="0">
              <a:latin typeface="Arial" panose="020B0604020202020204" pitchFamily="34" charset="0"/>
              <a:cs typeface="Arial" panose="020B0604020202020204" pitchFamily="34" charset="0"/>
            </a:endParaRPr>
          </a:p>
          <a:p>
            <a:pPr algn="just"/>
            <a:r>
              <a:rPr lang="es-MX" sz="1600" b="1" dirty="0" smtClean="0">
                <a:latin typeface="Arial" panose="020B0604020202020204" pitchFamily="34" charset="0"/>
                <a:cs typeface="Arial" panose="020B0604020202020204" pitchFamily="34" charset="0"/>
              </a:rPr>
              <a:t>B</a:t>
            </a:r>
            <a:r>
              <a:rPr lang="es-MX" sz="1600" b="1" dirty="0">
                <a:latin typeface="Arial" panose="020B0604020202020204" pitchFamily="34" charset="0"/>
                <a:cs typeface="Arial" panose="020B0604020202020204" pitchFamily="34" charset="0"/>
              </a:rPr>
              <a:t>)</a:t>
            </a:r>
            <a:r>
              <a:rPr lang="es-MX" sz="1600" dirty="0">
                <a:latin typeface="Arial" panose="020B0604020202020204" pitchFamily="34" charset="0"/>
                <a:cs typeface="Arial" panose="020B0604020202020204" pitchFamily="34" charset="0"/>
              </a:rPr>
              <a:t>.-</a:t>
            </a:r>
            <a:r>
              <a:rPr lang="es-MX" sz="1600" u="sng" dirty="0">
                <a:latin typeface="Arial" panose="020B0604020202020204" pitchFamily="34" charset="0"/>
                <a:cs typeface="Arial" panose="020B0604020202020204" pitchFamily="34" charset="0"/>
              </a:rPr>
              <a:t> La </a:t>
            </a:r>
            <a:r>
              <a:rPr lang="es-MX" sz="1600" u="sng" dirty="0" smtClean="0">
                <a:latin typeface="Arial" panose="020B0604020202020204" pitchFamily="34" charset="0"/>
                <a:cs typeface="Arial" panose="020B0604020202020204" pitchFamily="34" charset="0"/>
              </a:rPr>
              <a:t>responsabilidad </a:t>
            </a:r>
            <a:r>
              <a:rPr lang="es-MX" sz="1600" u="sng" dirty="0">
                <a:latin typeface="Arial" panose="020B0604020202020204" pitchFamily="34" charset="0"/>
                <a:cs typeface="Arial" panose="020B0604020202020204" pitchFamily="34" charset="0"/>
              </a:rPr>
              <a:t>penal</a:t>
            </a:r>
            <a:r>
              <a:rPr lang="es-MX" sz="1600" dirty="0">
                <a:latin typeface="Arial" panose="020B0604020202020204" pitchFamily="34" charset="0"/>
                <a:cs typeface="Arial" panose="020B0604020202020204" pitchFamily="34" charset="0"/>
              </a:rPr>
              <a:t> para los servidores públicos que incurran en delito; </a:t>
            </a:r>
            <a:endParaRPr lang="es-MX" sz="1600" dirty="0" smtClean="0">
              <a:latin typeface="Arial" panose="020B0604020202020204" pitchFamily="34" charset="0"/>
              <a:cs typeface="Arial" panose="020B0604020202020204" pitchFamily="34" charset="0"/>
            </a:endParaRPr>
          </a:p>
          <a:p>
            <a:pPr algn="just"/>
            <a:endParaRPr lang="es-MX" sz="1600" b="1" dirty="0">
              <a:latin typeface="Arial" panose="020B0604020202020204" pitchFamily="34" charset="0"/>
              <a:cs typeface="Arial" panose="020B0604020202020204" pitchFamily="34" charset="0"/>
            </a:endParaRPr>
          </a:p>
          <a:p>
            <a:pPr algn="just"/>
            <a:r>
              <a:rPr lang="es-MX" sz="1600" b="1" dirty="0" smtClean="0">
                <a:latin typeface="Arial" panose="020B0604020202020204" pitchFamily="34" charset="0"/>
                <a:cs typeface="Arial" panose="020B0604020202020204" pitchFamily="34" charset="0"/>
              </a:rPr>
              <a:t>C</a:t>
            </a:r>
            <a:r>
              <a:rPr lang="es-MX" sz="1600" b="1" dirty="0">
                <a:latin typeface="Arial" panose="020B0604020202020204" pitchFamily="34" charset="0"/>
                <a:cs typeface="Arial" panose="020B0604020202020204" pitchFamily="34" charset="0"/>
              </a:rPr>
              <a:t>)</a:t>
            </a:r>
            <a:r>
              <a:rPr lang="es-MX" sz="1600" dirty="0">
                <a:latin typeface="Arial" panose="020B0604020202020204" pitchFamily="34" charset="0"/>
                <a:cs typeface="Arial" panose="020B0604020202020204" pitchFamily="34" charset="0"/>
              </a:rPr>
              <a:t>.- </a:t>
            </a:r>
            <a:r>
              <a:rPr lang="es-MX" sz="1600" u="sng" dirty="0">
                <a:latin typeface="Arial" panose="020B0604020202020204" pitchFamily="34" charset="0"/>
                <a:cs typeface="Arial" panose="020B0604020202020204" pitchFamily="34" charset="0"/>
              </a:rPr>
              <a:t>La responsabilidad </a:t>
            </a:r>
            <a:r>
              <a:rPr lang="es-MX" sz="1600" u="sng" dirty="0" smtClean="0">
                <a:latin typeface="Arial" panose="020B0604020202020204" pitchFamily="34" charset="0"/>
                <a:cs typeface="Arial" panose="020B0604020202020204" pitchFamily="34" charset="0"/>
              </a:rPr>
              <a:t>administrativa</a:t>
            </a:r>
            <a:r>
              <a:rPr lang="es-MX" sz="1600" dirty="0" smtClean="0">
                <a:latin typeface="Arial" panose="020B0604020202020204" pitchFamily="34" charset="0"/>
                <a:cs typeface="Arial" panose="020B0604020202020204" pitchFamily="34" charset="0"/>
              </a:rPr>
              <a:t> </a:t>
            </a:r>
            <a:r>
              <a:rPr lang="es-MX" sz="1600" dirty="0">
                <a:latin typeface="Arial" panose="020B0604020202020204" pitchFamily="34" charset="0"/>
                <a:cs typeface="Arial" panose="020B0604020202020204" pitchFamily="34" charset="0"/>
              </a:rPr>
              <a:t>para los que falten a la legalidad, honradez, lealtad, imparcialidad y eficiencia en </a:t>
            </a:r>
            <a:r>
              <a:rPr lang="es-MX" sz="1600" dirty="0" smtClean="0">
                <a:latin typeface="Arial" panose="020B0604020202020204" pitchFamily="34" charset="0"/>
                <a:cs typeface="Arial" panose="020B0604020202020204" pitchFamily="34" charset="0"/>
              </a:rPr>
              <a:t>la función pública</a:t>
            </a:r>
            <a:r>
              <a:rPr lang="es-MX" sz="1600" dirty="0">
                <a:latin typeface="Arial" panose="020B0604020202020204" pitchFamily="34" charset="0"/>
                <a:cs typeface="Arial" panose="020B0604020202020204" pitchFamily="34" charset="0"/>
              </a:rPr>
              <a:t>.</a:t>
            </a:r>
            <a:endParaRPr lang="es-MX" sz="1600" dirty="0" smtClean="0">
              <a:latin typeface="Arial" panose="020B0604020202020204" pitchFamily="34" charset="0"/>
              <a:cs typeface="Arial" panose="020B0604020202020204" pitchFamily="34" charset="0"/>
            </a:endParaRPr>
          </a:p>
          <a:p>
            <a:pPr algn="just"/>
            <a:endParaRPr lang="es-MX" sz="1600" b="1" dirty="0" smtClean="0">
              <a:latin typeface="Arial" panose="020B0604020202020204" pitchFamily="34" charset="0"/>
              <a:cs typeface="Arial" panose="020B0604020202020204" pitchFamily="34" charset="0"/>
            </a:endParaRPr>
          </a:p>
          <a:p>
            <a:pPr algn="just"/>
            <a:r>
              <a:rPr lang="es-MX" sz="1600" b="1" dirty="0" smtClean="0">
                <a:latin typeface="Arial" panose="020B0604020202020204" pitchFamily="34" charset="0"/>
                <a:cs typeface="Arial" panose="020B0604020202020204" pitchFamily="34" charset="0"/>
              </a:rPr>
              <a:t>D</a:t>
            </a:r>
            <a:r>
              <a:rPr lang="es-MX" sz="1600" b="1" dirty="0">
                <a:latin typeface="Arial" panose="020B0604020202020204" pitchFamily="34" charset="0"/>
                <a:cs typeface="Arial" panose="020B0604020202020204" pitchFamily="34" charset="0"/>
              </a:rPr>
              <a:t>)</a:t>
            </a:r>
            <a:r>
              <a:rPr lang="es-MX" sz="1600" dirty="0">
                <a:latin typeface="Arial" panose="020B0604020202020204" pitchFamily="34" charset="0"/>
                <a:cs typeface="Arial" panose="020B0604020202020204" pitchFamily="34" charset="0"/>
              </a:rPr>
              <a:t>.- </a:t>
            </a:r>
            <a:r>
              <a:rPr lang="es-MX" sz="1600" u="sng" dirty="0">
                <a:latin typeface="Arial" panose="020B0604020202020204" pitchFamily="34" charset="0"/>
                <a:cs typeface="Arial" panose="020B0604020202020204" pitchFamily="34" charset="0"/>
              </a:rPr>
              <a:t>La responsabilidad civil</a:t>
            </a:r>
            <a:r>
              <a:rPr lang="es-MX" sz="1600" dirty="0">
                <a:latin typeface="Arial" panose="020B0604020202020204" pitchFamily="34" charset="0"/>
                <a:cs typeface="Arial" panose="020B0604020202020204" pitchFamily="34" charset="0"/>
              </a:rPr>
              <a:t> para los servidores públicos que con su actuación ilícita </a:t>
            </a:r>
            <a:r>
              <a:rPr lang="es-MX" sz="1600" dirty="0" smtClean="0">
                <a:latin typeface="Arial" panose="020B0604020202020204" pitchFamily="34" charset="0"/>
                <a:cs typeface="Arial" panose="020B0604020202020204" pitchFamily="34" charset="0"/>
              </a:rPr>
              <a:t>causen </a:t>
            </a:r>
            <a:r>
              <a:rPr lang="es-MX" sz="1600" dirty="0">
                <a:latin typeface="Arial" panose="020B0604020202020204" pitchFamily="34" charset="0"/>
                <a:cs typeface="Arial" panose="020B0604020202020204" pitchFamily="34" charset="0"/>
              </a:rPr>
              <a:t>daños patrimoniales</a:t>
            </a:r>
            <a:r>
              <a:rPr lang="es-MX" sz="1600" dirty="0" smtClean="0">
                <a:latin typeface="Arial" panose="020B0604020202020204" pitchFamily="34" charset="0"/>
                <a:cs typeface="Arial" panose="020B0604020202020204" pitchFamily="34" charset="0"/>
              </a:rPr>
              <a:t>.</a:t>
            </a:r>
            <a:r>
              <a:rPr lang="es-MX" sz="1600" dirty="0">
                <a:latin typeface="Arial" panose="020B0604020202020204" pitchFamily="34" charset="0"/>
                <a:cs typeface="Arial" panose="020B0604020202020204" pitchFamily="34" charset="0"/>
              </a:rPr>
              <a:t/>
            </a:r>
            <a:br>
              <a:rPr lang="es-MX" sz="1600" dirty="0">
                <a:latin typeface="Arial" panose="020B0604020202020204" pitchFamily="34" charset="0"/>
                <a:cs typeface="Arial" panose="020B0604020202020204" pitchFamily="34" charset="0"/>
              </a:rPr>
            </a:br>
            <a:endParaRPr lang="es-MX" sz="1600" dirty="0" smtClean="0">
              <a:latin typeface="Arial" panose="020B0604020202020204" pitchFamily="34" charset="0"/>
              <a:cs typeface="Arial" panose="020B0604020202020204" pitchFamily="34" charset="0"/>
            </a:endParaRPr>
          </a:p>
          <a:p>
            <a:pPr algn="just"/>
            <a:r>
              <a:rPr lang="es-MX" sz="1600" b="1" dirty="0" smtClean="0">
                <a:latin typeface="Arial" pitchFamily="34" charset="0"/>
                <a:cs typeface="Arial" pitchFamily="34" charset="0"/>
              </a:rPr>
              <a:t>Palabras claves.</a:t>
            </a:r>
            <a:endParaRPr lang="es-MX" sz="1600" dirty="0">
              <a:latin typeface="Arial" pitchFamily="34" charset="0"/>
              <a:cs typeface="Arial" pitchFamily="34" charset="0"/>
            </a:endParaRPr>
          </a:p>
          <a:p>
            <a:pPr algn="just"/>
            <a:r>
              <a:rPr lang="es-MX" sz="1600" b="1" dirty="0" smtClean="0">
                <a:latin typeface="Arial" pitchFamily="34" charset="0"/>
                <a:cs typeface="Arial" pitchFamily="34" charset="0"/>
              </a:rPr>
              <a:t>Servidor Público, Responsabilidad política, constitución, diputados, senadores.   </a:t>
            </a:r>
            <a:endParaRPr lang="es-MX" sz="1600" b="1" dirty="0">
              <a:latin typeface="Arial" pitchFamily="34" charset="0"/>
              <a:cs typeface="Arial" pitchFamily="34" charset="0"/>
            </a:endParaRPr>
          </a:p>
          <a:p>
            <a:pPr algn="just"/>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1335106909"/>
              </p:ext>
            </p:extLst>
          </p:nvPr>
        </p:nvGraphicFramePr>
        <p:xfrm>
          <a:off x="251520" y="1628800"/>
          <a:ext cx="8580461"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Título"/>
          <p:cNvSpPr>
            <a:spLocks noGrp="1"/>
          </p:cNvSpPr>
          <p:nvPr>
            <p:ph type="title"/>
          </p:nvPr>
        </p:nvSpPr>
        <p:spPr>
          <a:xfrm>
            <a:off x="822960" y="365760"/>
            <a:ext cx="7520940" cy="830992"/>
          </a:xfrm>
        </p:spPr>
        <p:txBody>
          <a:bodyPr>
            <a:noAutofit/>
          </a:bodyPr>
          <a:lstStyle/>
          <a:p>
            <a:pPr algn="ctr"/>
            <a:r>
              <a:rPr lang="es-MX" sz="3200" dirty="0" smtClean="0">
                <a:latin typeface="Arial" panose="020B0604020202020204" pitchFamily="34" charset="0"/>
                <a:cs typeface="Arial" panose="020B0604020202020204" pitchFamily="34" charset="0"/>
              </a:rPr>
              <a:t>Cámara de </a:t>
            </a:r>
            <a:r>
              <a:rPr lang="es-MX" sz="3200" dirty="0" smtClean="0">
                <a:latin typeface="Arial" panose="020B0604020202020204" pitchFamily="34" charset="0"/>
                <a:cs typeface="Arial" panose="020B0604020202020204" pitchFamily="34" charset="0"/>
              </a:rPr>
              <a:t>senadores: Jurado </a:t>
            </a:r>
            <a:r>
              <a:rPr lang="es-MX" sz="3200" dirty="0" smtClean="0">
                <a:latin typeface="Arial" panose="020B0604020202020204" pitchFamily="34" charset="0"/>
                <a:cs typeface="Arial" panose="020B0604020202020204" pitchFamily="34" charset="0"/>
              </a:rPr>
              <a:t>de </a:t>
            </a:r>
            <a:r>
              <a:rPr lang="es-MX" sz="3200" dirty="0" smtClean="0">
                <a:latin typeface="Arial" panose="020B0604020202020204" pitchFamily="34" charset="0"/>
                <a:cs typeface="Arial" panose="020B0604020202020204" pitchFamily="34" charset="0"/>
              </a:rPr>
              <a:t>sentencia.</a:t>
            </a:r>
            <a:endParaRPr lang="es-MX" sz="3200" dirty="0">
              <a:latin typeface="Arial" panose="020B0604020202020204" pitchFamily="34" charset="0"/>
              <a:cs typeface="Arial" panose="020B0604020202020204" pitchFamily="34" charset="0"/>
            </a:endParaRPr>
          </a:p>
        </p:txBody>
      </p:sp>
      <p:cxnSp>
        <p:nvCxnSpPr>
          <p:cNvPr id="6" name="5 Conector recto de flecha"/>
          <p:cNvCxnSpPr/>
          <p:nvPr/>
        </p:nvCxnSpPr>
        <p:spPr>
          <a:xfrm flipH="1">
            <a:off x="7164288" y="4090064"/>
            <a:ext cx="288032" cy="6431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6 CuadroTexto"/>
          <p:cNvSpPr txBox="1"/>
          <p:nvPr/>
        </p:nvSpPr>
        <p:spPr>
          <a:xfrm>
            <a:off x="2483768" y="4759840"/>
            <a:ext cx="6348213" cy="938719"/>
          </a:xfrm>
          <a:prstGeom prst="rect">
            <a:avLst/>
          </a:prstGeom>
          <a:solidFill>
            <a:srgbClr val="7030A0"/>
          </a:solidFill>
        </p:spPr>
        <p:txBody>
          <a:bodyPr wrap="none" rtlCol="0">
            <a:spAutoFit/>
          </a:bodyPr>
          <a:lstStyle/>
          <a:p>
            <a:pPr algn="just"/>
            <a:r>
              <a:rPr lang="es-MX" sz="1100" b="1" dirty="0">
                <a:solidFill>
                  <a:schemeClr val="bg1"/>
                </a:solidFill>
              </a:rPr>
              <a:t>1.- </a:t>
            </a:r>
            <a:r>
              <a:rPr lang="es-MX" sz="1100" b="1" dirty="0" smtClean="0">
                <a:solidFill>
                  <a:schemeClr val="bg1"/>
                </a:solidFill>
              </a:rPr>
              <a:t>Lectura </a:t>
            </a:r>
            <a:r>
              <a:rPr lang="es-MX" sz="1100" b="1" dirty="0">
                <a:solidFill>
                  <a:schemeClr val="bg1"/>
                </a:solidFill>
              </a:rPr>
              <a:t>a las </a:t>
            </a:r>
            <a:r>
              <a:rPr lang="es-MX" sz="1100" b="1" dirty="0" smtClean="0">
                <a:solidFill>
                  <a:schemeClr val="bg1"/>
                </a:solidFill>
              </a:rPr>
              <a:t>conclusiones. </a:t>
            </a:r>
            <a:endParaRPr lang="es-MX" sz="1100" b="1" dirty="0">
              <a:solidFill>
                <a:schemeClr val="bg1"/>
              </a:solidFill>
            </a:endParaRPr>
          </a:p>
          <a:p>
            <a:pPr algn="just"/>
            <a:r>
              <a:rPr lang="es-MX" sz="1100" b="1" dirty="0">
                <a:solidFill>
                  <a:schemeClr val="bg1"/>
                </a:solidFill>
              </a:rPr>
              <a:t>2.- </a:t>
            </a:r>
            <a:r>
              <a:rPr lang="es-MX" sz="1100" b="1" dirty="0" smtClean="0">
                <a:solidFill>
                  <a:schemeClr val="bg1"/>
                </a:solidFill>
              </a:rPr>
              <a:t>Se </a:t>
            </a:r>
            <a:r>
              <a:rPr lang="es-MX" sz="1100" b="1" dirty="0">
                <a:solidFill>
                  <a:schemeClr val="bg1"/>
                </a:solidFill>
              </a:rPr>
              <a:t>concederá la palabra a </a:t>
            </a:r>
            <a:r>
              <a:rPr lang="es-MX" sz="1100" b="1" dirty="0" smtClean="0">
                <a:solidFill>
                  <a:schemeClr val="bg1"/>
                </a:solidFill>
              </a:rPr>
              <a:t>las partes. </a:t>
            </a:r>
            <a:endParaRPr lang="es-MX" sz="1100" b="1" dirty="0">
              <a:solidFill>
                <a:schemeClr val="bg1"/>
              </a:solidFill>
            </a:endParaRPr>
          </a:p>
          <a:p>
            <a:pPr algn="just"/>
            <a:r>
              <a:rPr lang="es-MX" sz="1100" b="1" dirty="0">
                <a:solidFill>
                  <a:schemeClr val="bg1"/>
                </a:solidFill>
              </a:rPr>
              <a:t>3.- </a:t>
            </a:r>
            <a:r>
              <a:rPr lang="es-MX" sz="1100" b="1" dirty="0" smtClean="0">
                <a:solidFill>
                  <a:schemeClr val="bg1"/>
                </a:solidFill>
              </a:rPr>
              <a:t>Se retira a las partes </a:t>
            </a:r>
            <a:r>
              <a:rPr lang="es-MX" sz="1100" b="1" dirty="0">
                <a:solidFill>
                  <a:schemeClr val="bg1"/>
                </a:solidFill>
              </a:rPr>
              <a:t>y </a:t>
            </a:r>
            <a:r>
              <a:rPr lang="es-MX" sz="1100" b="1" dirty="0" smtClean="0">
                <a:solidFill>
                  <a:schemeClr val="bg1"/>
                </a:solidFill>
              </a:rPr>
              <a:t>los </a:t>
            </a:r>
            <a:r>
              <a:rPr lang="es-MX" sz="1100" b="1" dirty="0">
                <a:solidFill>
                  <a:schemeClr val="bg1"/>
                </a:solidFill>
              </a:rPr>
              <a:t>diputados en la sesión se procederá a discutir </a:t>
            </a:r>
            <a:r>
              <a:rPr lang="es-MX" sz="1100" b="1" dirty="0" smtClean="0">
                <a:solidFill>
                  <a:schemeClr val="bg1"/>
                </a:solidFill>
              </a:rPr>
              <a:t>y a votar</a:t>
            </a:r>
          </a:p>
          <a:p>
            <a:pPr algn="just"/>
            <a:r>
              <a:rPr lang="es-MX" sz="1100" b="1" dirty="0" smtClean="0">
                <a:solidFill>
                  <a:schemeClr val="bg1"/>
                </a:solidFill>
              </a:rPr>
              <a:t> </a:t>
            </a:r>
            <a:r>
              <a:rPr lang="es-MX" sz="1100" b="1" dirty="0">
                <a:solidFill>
                  <a:schemeClr val="bg1"/>
                </a:solidFill>
              </a:rPr>
              <a:t>las conclusiones y aprobar los que sean los puntos de acuerdo, que en ellas se contengan</a:t>
            </a:r>
            <a:r>
              <a:rPr lang="es-MX" sz="1100" b="1" dirty="0" smtClean="0">
                <a:solidFill>
                  <a:schemeClr val="bg1"/>
                </a:solidFill>
              </a:rPr>
              <a:t>,</a:t>
            </a:r>
          </a:p>
          <a:p>
            <a:pPr algn="just"/>
            <a:r>
              <a:rPr lang="es-MX" sz="1100" b="1" dirty="0" smtClean="0">
                <a:solidFill>
                  <a:schemeClr val="bg1"/>
                </a:solidFill>
              </a:rPr>
              <a:t> </a:t>
            </a:r>
            <a:r>
              <a:rPr lang="es-MX" sz="1100" b="1" dirty="0">
                <a:solidFill>
                  <a:schemeClr val="bg1"/>
                </a:solidFill>
              </a:rPr>
              <a:t>el Presidente hará la declaratoria que </a:t>
            </a:r>
            <a:r>
              <a:rPr lang="es-MX" sz="1100" b="1" dirty="0" smtClean="0">
                <a:solidFill>
                  <a:schemeClr val="bg1"/>
                </a:solidFill>
              </a:rPr>
              <a:t>corresponda.</a:t>
            </a:r>
            <a:r>
              <a:rPr lang="es-MX" sz="1000" b="1" dirty="0" smtClean="0">
                <a:solidFill>
                  <a:schemeClr val="bg1"/>
                </a:solidFill>
              </a:rPr>
              <a:t> </a:t>
            </a:r>
            <a:endParaRPr lang="es-MX" sz="1000" b="1" dirty="0">
              <a:solidFill>
                <a:schemeClr val="bg1"/>
              </a:solidFill>
            </a:endParaRPr>
          </a:p>
        </p:txBody>
      </p:sp>
    </p:spTree>
    <p:extLst>
      <p:ext uri="{BB962C8B-B14F-4D97-AF65-F5344CB8AC3E}">
        <p14:creationId xmlns:p14="http://schemas.microsoft.com/office/powerpoint/2010/main" val="28577719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7584" y="2252756"/>
            <a:ext cx="7520940" cy="3912548"/>
          </a:xfrm>
        </p:spPr>
        <p:txBody>
          <a:bodyPr>
            <a:normAutofit fontScale="70000" lnSpcReduction="20000"/>
          </a:bodyPr>
          <a:lstStyle/>
          <a:p>
            <a:pPr algn="just">
              <a:lnSpc>
                <a:spcPct val="150000"/>
              </a:lnSpc>
            </a:pPr>
            <a:r>
              <a:rPr lang="es-MX" b="0" dirty="0" smtClean="0"/>
              <a:t> </a:t>
            </a:r>
            <a:r>
              <a:rPr lang="es-MX" b="0" dirty="0" smtClean="0"/>
              <a:t>Por </a:t>
            </a:r>
            <a:r>
              <a:rPr lang="es-MX" b="0" dirty="0"/>
              <a:t>lo que toca a gobernadores, diputados a las Legislaturas Locales y Magistrados de Tribunales Superiores de Justicia de los Estados, la Cámara de Senadores se erigirá en Jurado de Sentencia dentro de los tres días naturales siguientes a las recepciones de las conclusiones. En este caso, la sentencia que se dicte tendrá efectos declarativos y la misma se comunicará a la Legislatura Local respectiva, para que en ejercicio de sus atribuciones proceda como corresponda. </a:t>
            </a:r>
            <a:endParaRPr lang="es-MX" dirty="0"/>
          </a:p>
        </p:txBody>
      </p:sp>
      <p:sp>
        <p:nvSpPr>
          <p:cNvPr id="2" name="1 Título"/>
          <p:cNvSpPr>
            <a:spLocks noGrp="1"/>
          </p:cNvSpPr>
          <p:nvPr>
            <p:ph type="title"/>
          </p:nvPr>
        </p:nvSpPr>
        <p:spPr/>
        <p:txBody>
          <a:bodyPr/>
          <a:lstStyle/>
          <a:p>
            <a:endParaRPr lang="es-MX" dirty="0"/>
          </a:p>
        </p:txBody>
      </p:sp>
    </p:spTree>
    <p:extLst>
      <p:ext uri="{BB962C8B-B14F-4D97-AF65-F5344CB8AC3E}">
        <p14:creationId xmlns:p14="http://schemas.microsoft.com/office/powerpoint/2010/main" val="18092455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extLst>
              <p:ext uri="{D42A27DB-BD31-4B8C-83A1-F6EECF244321}">
                <p14:modId xmlns:p14="http://schemas.microsoft.com/office/powerpoint/2010/main" val="1715952373"/>
              </p:ext>
            </p:extLst>
          </p:nvPr>
        </p:nvGraphicFramePr>
        <p:xfrm>
          <a:off x="899592" y="2420888"/>
          <a:ext cx="7521575" cy="29791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Título"/>
          <p:cNvSpPr>
            <a:spLocks noGrp="1"/>
          </p:cNvSpPr>
          <p:nvPr>
            <p:ph type="title"/>
          </p:nvPr>
        </p:nvSpPr>
        <p:spPr/>
        <p:txBody>
          <a:bodyPr/>
          <a:lstStyle/>
          <a:p>
            <a:pPr algn="ctr"/>
            <a:r>
              <a:rPr lang="es-MX" b="1" dirty="0" smtClean="0"/>
              <a:t>Sanción del juicio político</a:t>
            </a:r>
            <a:endParaRPr lang="es-MX" b="1" dirty="0"/>
          </a:p>
        </p:txBody>
      </p:sp>
    </p:spTree>
    <p:extLst>
      <p:ext uri="{BB962C8B-B14F-4D97-AF65-F5344CB8AC3E}">
        <p14:creationId xmlns:p14="http://schemas.microsoft.com/office/powerpoint/2010/main" val="292071876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954107"/>
          </a:xfrm>
          <a:prstGeom prst="rect">
            <a:avLst/>
          </a:prstGeom>
          <a:noFill/>
        </p:spPr>
        <p:txBody>
          <a:bodyPr wrap="square" rtlCol="0">
            <a:spAutoFit/>
          </a:bodyPr>
          <a:lstStyle/>
          <a:p>
            <a:r>
              <a:rPr lang="es-MX" sz="2800" b="1" dirty="0" smtClean="0">
                <a:latin typeface="Arial" pitchFamily="34" charset="0"/>
                <a:cs typeface="Arial" pitchFamily="34" charset="0"/>
              </a:rPr>
              <a:t>:</a:t>
            </a:r>
          </a:p>
          <a:p>
            <a:endParaRPr lang="es-ES" sz="2800" b="1" dirty="0">
              <a:latin typeface="Arial" pitchFamily="34" charset="0"/>
              <a:cs typeface="Arial" pitchFamily="34" charset="0"/>
            </a:endParaRPr>
          </a:p>
        </p:txBody>
      </p:sp>
      <p:sp>
        <p:nvSpPr>
          <p:cNvPr id="5" name="4 Título"/>
          <p:cNvSpPr>
            <a:spLocks noGrp="1"/>
          </p:cNvSpPr>
          <p:nvPr>
            <p:ph type="title"/>
          </p:nvPr>
        </p:nvSpPr>
        <p:spPr/>
        <p:txBody>
          <a:bodyPr/>
          <a:lstStyle/>
          <a:p>
            <a:r>
              <a:rPr lang="es-MX" b="1" dirty="0">
                <a:latin typeface="Arial" pitchFamily="34" charset="0"/>
                <a:cs typeface="Arial" pitchFamily="34" charset="0"/>
              </a:rPr>
              <a:t>Bibliografía del tema</a:t>
            </a:r>
            <a:endParaRPr lang="es-MX" dirty="0"/>
          </a:p>
        </p:txBody>
      </p:sp>
      <p:sp>
        <p:nvSpPr>
          <p:cNvPr id="6" name="5 Marcador de contenido"/>
          <p:cNvSpPr>
            <a:spLocks noGrp="1"/>
          </p:cNvSpPr>
          <p:nvPr>
            <p:ph idx="1"/>
          </p:nvPr>
        </p:nvSpPr>
        <p:spPr/>
        <p:txBody>
          <a:bodyPr/>
          <a:lstStyle/>
          <a:p>
            <a:pPr algn="just"/>
            <a:r>
              <a:rPr lang="es-MX" dirty="0"/>
              <a:t>Morales, R. I. (2005). </a:t>
            </a:r>
            <a:r>
              <a:rPr lang="es-MX" i="1" dirty="0"/>
              <a:t>Derecho administrativo Segundo curso.</a:t>
            </a:r>
            <a:r>
              <a:rPr lang="es-MX" dirty="0"/>
              <a:t> México, D.F.: OXFORD.</a:t>
            </a:r>
          </a:p>
          <a:p>
            <a:r>
              <a:rPr lang="es-MX" dirty="0" smtClean="0"/>
              <a:t>Unión</a:t>
            </a:r>
            <a:r>
              <a:rPr lang="es-MX" dirty="0"/>
              <a:t>, C. d. (2014). </a:t>
            </a:r>
            <a:r>
              <a:rPr lang="es-MX" i="1" dirty="0"/>
              <a:t>Constitución política de los Estados Unidos Mexicanos. .</a:t>
            </a:r>
            <a:r>
              <a:rPr lang="es-MX" dirty="0"/>
              <a:t> Trillas</a:t>
            </a:r>
            <a:r>
              <a:rPr lang="es-MX" dirty="0" smtClean="0"/>
              <a:t>.</a:t>
            </a:r>
          </a:p>
          <a:p>
            <a:pPr algn="just"/>
            <a:r>
              <a:rPr lang="es-MX" dirty="0" smtClean="0"/>
              <a:t>Unión</a:t>
            </a:r>
            <a:r>
              <a:rPr lang="es-MX" dirty="0"/>
              <a:t>, H. C. (2014). </a:t>
            </a:r>
            <a:r>
              <a:rPr lang="es-MX" i="1" dirty="0" smtClean="0"/>
              <a:t>Ley Federal de Responsabilidades de los Servidores Públicos.</a:t>
            </a:r>
            <a:endParaRPr lang="es-MX" dirty="0"/>
          </a:p>
          <a:p>
            <a:endParaRPr lang="es-MX" dirty="0"/>
          </a:p>
          <a:p>
            <a:endParaRPr lang="es-MX" dirty="0"/>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latin typeface="Arial" pitchFamily="34" charset="0"/>
                <a:cs typeface="Arial" pitchFamily="34" charset="0"/>
              </a:rPr>
              <a:t>Abstract</a:t>
            </a:r>
            <a:r>
              <a:rPr lang="es-MX" b="1" dirty="0">
                <a:latin typeface="Arial" pitchFamily="34" charset="0"/>
                <a:cs typeface="Arial" pitchFamily="34" charset="0"/>
              </a:rPr>
              <a:t/>
            </a:r>
            <a:br>
              <a:rPr lang="es-MX" b="1" dirty="0">
                <a:latin typeface="Arial" pitchFamily="34" charset="0"/>
                <a:cs typeface="Arial" pitchFamily="34" charset="0"/>
              </a:rPr>
            </a:br>
            <a:endParaRPr lang="es-MX" dirty="0"/>
          </a:p>
        </p:txBody>
      </p:sp>
      <p:sp>
        <p:nvSpPr>
          <p:cNvPr id="3" name="2 Marcador de contenido"/>
          <p:cNvSpPr>
            <a:spLocks noGrp="1"/>
          </p:cNvSpPr>
          <p:nvPr>
            <p:ph idx="1"/>
          </p:nvPr>
        </p:nvSpPr>
        <p:spPr>
          <a:xfrm>
            <a:off x="467544" y="1340768"/>
            <a:ext cx="8229600" cy="4525963"/>
          </a:xfrm>
        </p:spPr>
        <p:txBody>
          <a:bodyPr>
            <a:normAutofit/>
          </a:bodyPr>
          <a:lstStyle/>
          <a:p>
            <a:pPr marL="0" indent="0" algn="just">
              <a:buNone/>
            </a:pPr>
            <a:r>
              <a:rPr lang="en-US" sz="1800" dirty="0">
                <a:latin typeface="Arial" panose="020B0604020202020204" pitchFamily="34" charset="0"/>
                <a:cs typeface="Arial" panose="020B0604020202020204" pitchFamily="34" charset="0"/>
              </a:rPr>
              <a:t>In Mexico on responsibilities of public servants found in Title IV of the Constitution of the United Mexican States four variants: </a:t>
            </a:r>
          </a:p>
          <a:p>
            <a:pPr marL="0" indent="0" algn="just">
              <a:buNone/>
            </a:pPr>
            <a:r>
              <a:rPr lang="en-US" sz="1800" dirty="0">
                <a:latin typeface="Arial" panose="020B0604020202020204" pitchFamily="34" charset="0"/>
                <a:cs typeface="Arial" panose="020B0604020202020204" pitchFamily="34" charset="0"/>
              </a:rPr>
              <a:t>A</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Political responsibility for certain categories of public servants of high rank, for the commission of acts or omissions that would run contrary to the fundamental public interests or their own best. </a:t>
            </a:r>
          </a:p>
          <a:p>
            <a:pPr marL="0" indent="0" algn="just">
              <a:buNone/>
            </a:pPr>
            <a:r>
              <a:rPr lang="en-US" sz="1800" dirty="0">
                <a:latin typeface="Arial" panose="020B0604020202020204" pitchFamily="34" charset="0"/>
                <a:cs typeface="Arial" panose="020B0604020202020204" pitchFamily="34" charset="0"/>
              </a:rPr>
              <a:t>B</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The criminal liability for public servants who commit crime,.. C) - Administrative responsibility for missing the legality, honesty, loyalty, fairness and efficiency in the public service. </a:t>
            </a:r>
          </a:p>
          <a:p>
            <a:pPr marL="0" indent="0" algn="just">
              <a:buNone/>
            </a:pPr>
            <a:r>
              <a:rPr lang="en-US" sz="1800" dirty="0">
                <a:latin typeface="Arial" panose="020B0604020202020204" pitchFamily="34" charset="0"/>
                <a:cs typeface="Arial" panose="020B0604020202020204" pitchFamily="34" charset="0"/>
              </a:rPr>
              <a:t>D</a:t>
            </a:r>
            <a:r>
              <a:rPr lang="en-US" sz="1800" dirty="0" smtClean="0">
                <a:latin typeface="Arial" panose="020B0604020202020204" pitchFamily="34" charset="0"/>
                <a:cs typeface="Arial" panose="020B0604020202020204" pitchFamily="34" charset="0"/>
              </a:rPr>
              <a:t>) </a:t>
            </a:r>
            <a:r>
              <a:rPr lang="en-US" sz="1800" dirty="0">
                <a:latin typeface="Arial" panose="020B0604020202020204" pitchFamily="34" charset="0"/>
                <a:cs typeface="Arial" panose="020B0604020202020204" pitchFamily="34" charset="0"/>
              </a:rPr>
              <a:t>Liability for public servants that their unlawful conduct causing property </a:t>
            </a:r>
            <a:r>
              <a:rPr lang="en-US" sz="1800" dirty="0" smtClean="0">
                <a:latin typeface="Arial" panose="020B0604020202020204" pitchFamily="34" charset="0"/>
                <a:cs typeface="Arial" panose="020B0604020202020204" pitchFamily="34" charset="0"/>
              </a:rPr>
              <a:t>damage</a:t>
            </a:r>
            <a:r>
              <a:rPr lang="en-US" sz="1800" dirty="0">
                <a:latin typeface="Arial" panose="020B0604020202020204" pitchFamily="34" charset="0"/>
                <a:cs typeface="Arial" panose="020B0604020202020204" pitchFamily="34" charset="0"/>
              </a:rPr>
              <a:t>.</a:t>
            </a:r>
            <a:r>
              <a:rPr lang="en-US" sz="1800" dirty="0" smtClean="0">
                <a:latin typeface="Arial" panose="020B0604020202020204" pitchFamily="34" charset="0"/>
                <a:cs typeface="Arial" panose="020B0604020202020204" pitchFamily="34" charset="0"/>
              </a:rPr>
              <a:t> </a:t>
            </a:r>
            <a:endParaRPr lang="en-US" sz="1800" dirty="0">
              <a:latin typeface="Arial" panose="020B0604020202020204" pitchFamily="34" charset="0"/>
              <a:cs typeface="Arial" panose="020B0604020202020204" pitchFamily="34" charset="0"/>
            </a:endParaRPr>
          </a:p>
          <a:p>
            <a:pPr marL="0" indent="0" algn="just">
              <a:buNone/>
            </a:pPr>
            <a:r>
              <a:rPr lang="en-US" sz="1800" dirty="0" smtClean="0">
                <a:latin typeface="Arial" panose="020B0604020202020204" pitchFamily="34" charset="0"/>
                <a:cs typeface="Arial" panose="020B0604020202020204" pitchFamily="34" charset="0"/>
              </a:rPr>
              <a:t> </a:t>
            </a:r>
          </a:p>
          <a:p>
            <a:pPr marL="0" indent="0" algn="just">
              <a:buNone/>
            </a:pPr>
            <a:r>
              <a:rPr lang="es-MX" sz="1800" b="1" dirty="0" smtClean="0">
                <a:latin typeface="Arial" pitchFamily="34" charset="0"/>
                <a:cs typeface="Arial" pitchFamily="34" charset="0"/>
              </a:rPr>
              <a:t>Keywords</a:t>
            </a:r>
            <a:r>
              <a:rPr lang="es-MX" sz="1800" b="1" dirty="0" smtClean="0">
                <a:latin typeface="Arial" pitchFamily="34" charset="0"/>
                <a:cs typeface="Arial" pitchFamily="34" charset="0"/>
              </a:rPr>
              <a:t>.</a:t>
            </a:r>
          </a:p>
          <a:p>
            <a:pPr marL="0" indent="0" algn="just">
              <a:buNone/>
            </a:pPr>
            <a:r>
              <a:rPr lang="en-US" sz="1800" dirty="0">
                <a:latin typeface="Arial" panose="020B0604020202020204" pitchFamily="34" charset="0"/>
                <a:cs typeface="Arial" panose="020B0604020202020204" pitchFamily="34" charset="0"/>
              </a:rPr>
              <a:t>Public Servants, Political Responsibility, constitution, deputies, senators</a:t>
            </a:r>
          </a:p>
        </p:txBody>
      </p:sp>
    </p:spTree>
    <p:extLst>
      <p:ext uri="{BB962C8B-B14F-4D97-AF65-F5344CB8AC3E}">
        <p14:creationId xmlns:p14="http://schemas.microsoft.com/office/powerpoint/2010/main" val="8169306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467544" y="620688"/>
            <a:ext cx="8229600" cy="1143000"/>
          </a:xfrm>
        </p:spPr>
        <p:txBody>
          <a:bodyPr>
            <a:normAutofit fontScale="90000"/>
          </a:bodyPr>
          <a:lstStyle/>
          <a:p>
            <a:r>
              <a:rPr lang="es-MX" dirty="0"/>
              <a:t/>
            </a:r>
            <a:br>
              <a:rPr lang="es-MX" dirty="0"/>
            </a:br>
            <a:r>
              <a:rPr lang="es-MX" b="1" dirty="0">
                <a:latin typeface="Arial" pitchFamily="34" charset="0"/>
                <a:cs typeface="Arial" pitchFamily="34" charset="0"/>
              </a:rPr>
              <a:t>Objetivo general:</a:t>
            </a:r>
            <a:br>
              <a:rPr lang="es-MX" b="1" dirty="0">
                <a:latin typeface="Arial" pitchFamily="34" charset="0"/>
                <a:cs typeface="Arial" pitchFamily="34" charset="0"/>
              </a:rPr>
            </a:br>
            <a:r>
              <a:rPr lang="es-MX" b="1" dirty="0">
                <a:latin typeface="Arial" pitchFamily="34" charset="0"/>
                <a:cs typeface="Arial" pitchFamily="34" charset="0"/>
              </a:rPr>
              <a:t/>
            </a:r>
            <a:br>
              <a:rPr lang="es-MX" b="1" dirty="0">
                <a:latin typeface="Arial" pitchFamily="34" charset="0"/>
                <a:cs typeface="Arial" pitchFamily="34" charset="0"/>
              </a:rPr>
            </a:br>
            <a:endParaRPr lang="es-MX" dirty="0"/>
          </a:p>
        </p:txBody>
      </p:sp>
      <p:sp>
        <p:nvSpPr>
          <p:cNvPr id="6" name="5 Marcador de contenido"/>
          <p:cNvSpPr>
            <a:spLocks noGrp="1"/>
          </p:cNvSpPr>
          <p:nvPr>
            <p:ph idx="1"/>
          </p:nvPr>
        </p:nvSpPr>
        <p:spPr/>
        <p:txBody>
          <a:bodyPr>
            <a:normAutofit/>
          </a:bodyPr>
          <a:lstStyle/>
          <a:p>
            <a:pPr algn="just"/>
            <a:r>
              <a:rPr lang="es-ES" sz="2000" dirty="0">
                <a:latin typeface="Arial" panose="020B0604020202020204" pitchFamily="34" charset="0"/>
                <a:cs typeface="Arial" panose="020B0604020202020204" pitchFamily="34" charset="0"/>
              </a:rPr>
              <a:t>Da a conocer  la constitucionalidad y necesidad jurídica de la existencia de los diferentes órganos de la administración pública, a través de su identificación y conocimiento de las normas jurídicas que lo rigen para efectos de satisfacer las necesidades del público en general. Fortalece el conocimiento de cómo interacciona La Administración Pública con los gobernados, así como los derechos y facultades de los órganos centralizados, descentralizados y desconcentrados frente a los ciudadanos. Da a conocer los medios de defensa como de impugnación que tiene el particular frente a la administración pública, cuando esta emite algún acto administrativo. Da a conocer quienes se encuentran encargados de la función administrativa del Estado y sus facultades que deben desempeñar en beneficio  de la población, sujetos a tiempos y procedimientos </a:t>
            </a:r>
            <a:r>
              <a:rPr lang="es-ES" sz="2000" dirty="0" smtClean="0">
                <a:latin typeface="Arial" panose="020B0604020202020204" pitchFamily="34" charset="0"/>
                <a:cs typeface="Arial" panose="020B0604020202020204" pitchFamily="34" charset="0"/>
              </a:rPr>
              <a:t>específicos.</a:t>
            </a:r>
            <a:endParaRPr lang="es-MX" sz="2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1052736"/>
            <a:ext cx="8280920" cy="4401205"/>
          </a:xfrm>
          <a:prstGeom prst="rect">
            <a:avLst/>
          </a:prstGeom>
          <a:noFill/>
        </p:spPr>
        <p:txBody>
          <a:bodyPr wrap="square" rtlCol="0">
            <a:spAutoFit/>
          </a:bodyPr>
          <a:lstStyle/>
          <a:p>
            <a:pPr algn="just"/>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a:t>
            </a:r>
            <a:r>
              <a:rPr lang="es-MX" sz="2800" dirty="0" smtClean="0">
                <a:latin typeface="Arial" pitchFamily="34" charset="0"/>
                <a:cs typeface="Arial" pitchFamily="34" charset="0"/>
              </a:rPr>
              <a:t> </a:t>
            </a:r>
            <a:endParaRPr lang="es-MX" sz="2800" b="1" dirty="0" smtClean="0">
              <a:latin typeface="Arial" pitchFamily="34" charset="0"/>
              <a:cs typeface="Arial" pitchFamily="34" charset="0"/>
            </a:endParaRPr>
          </a:p>
          <a:p>
            <a:pPr algn="just"/>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UNIDAD </a:t>
            </a:r>
            <a:r>
              <a:rPr lang="es-MX" sz="2800" b="1" dirty="0" smtClean="0">
                <a:latin typeface="Arial" pitchFamily="34" charset="0"/>
                <a:cs typeface="Arial" pitchFamily="34" charset="0"/>
              </a:rPr>
              <a:t>III</a:t>
            </a:r>
            <a:r>
              <a:rPr lang="es-MX" sz="2800" b="1" dirty="0" smtClean="0">
                <a:latin typeface="Arial" pitchFamily="34" charset="0"/>
                <a:cs typeface="Arial" pitchFamily="34" charset="0"/>
              </a:rPr>
              <a:t>: </a:t>
            </a:r>
            <a:r>
              <a:rPr lang="es-ES" sz="2800" b="1" dirty="0" smtClean="0"/>
              <a:t>Responsabilidad de los servidores públicos.</a:t>
            </a:r>
            <a:endParaRPr lang="es-MX" sz="2800" b="1" dirty="0"/>
          </a:p>
          <a:p>
            <a:pPr algn="just"/>
            <a:endParaRPr lang="es-MX" sz="2800" b="1" dirty="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 </a:t>
            </a:r>
            <a:r>
              <a:rPr lang="es-ES" sz="2800" dirty="0" smtClean="0"/>
              <a:t>Analizará </a:t>
            </a:r>
            <a:r>
              <a:rPr lang="es-ES" sz="2800" dirty="0"/>
              <a:t>la figura del  servidor público y su obligación jurídica para con los gobernados.</a:t>
            </a: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1" y="908720"/>
            <a:ext cx="8568952" cy="4708981"/>
          </a:xfrm>
          <a:prstGeom prst="rect">
            <a:avLst/>
          </a:prstGeom>
          <a:noFill/>
        </p:spPr>
        <p:txBody>
          <a:bodyPr wrap="square" rtlCol="0">
            <a:spAutoFit/>
          </a:bodyPr>
          <a:lstStyle/>
          <a:p>
            <a:pPr algn="just"/>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Tema: </a:t>
            </a:r>
            <a:r>
              <a:rPr lang="es-MX" sz="2800" b="1" dirty="0" smtClean="0">
                <a:latin typeface="Arial" pitchFamily="34" charset="0"/>
                <a:cs typeface="Arial" pitchFamily="34" charset="0"/>
              </a:rPr>
              <a:t>Responsabilidad política del servidor público.</a:t>
            </a:r>
            <a:endParaRPr lang="es-MX" sz="2800" b="1" dirty="0" smtClean="0">
              <a:latin typeface="Arial" pitchFamily="34" charset="0"/>
              <a:cs typeface="Arial" pitchFamily="34" charset="0"/>
            </a:endParaRPr>
          </a:p>
          <a:p>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Introducción</a:t>
            </a:r>
            <a:r>
              <a:rPr lang="es-MX" sz="2800" b="1" dirty="0" smtClean="0">
                <a:latin typeface="Arial" pitchFamily="34" charset="0"/>
                <a:cs typeface="Arial" pitchFamily="34" charset="0"/>
              </a:rPr>
              <a:t>:</a:t>
            </a:r>
          </a:p>
          <a:p>
            <a:pPr algn="just"/>
            <a:endParaRPr lang="es-MX" sz="2000" dirty="0">
              <a:latin typeface="Arial" pitchFamily="34" charset="0"/>
              <a:cs typeface="Arial" pitchFamily="34" charset="0"/>
            </a:endParaRPr>
          </a:p>
          <a:p>
            <a:pPr lvl="0" algn="just"/>
            <a:r>
              <a:rPr lang="es-MX" sz="2000" dirty="0" smtClean="0">
                <a:latin typeface="Arial" pitchFamily="34" charset="0"/>
                <a:cs typeface="Arial" pitchFamily="34" charset="0"/>
              </a:rPr>
              <a:t>Los servidores públicos pueden recaer en responsabilidad </a:t>
            </a:r>
            <a:r>
              <a:rPr lang="es-MX" sz="2000" dirty="0" smtClean="0">
                <a:latin typeface="Arial" pitchFamily="34" charset="0"/>
                <a:cs typeface="Arial" pitchFamily="34" charset="0"/>
              </a:rPr>
              <a:t>política al redundar en perjuicio del interés público y </a:t>
            </a:r>
            <a:r>
              <a:rPr lang="es-MX" sz="2000" dirty="0" err="1" smtClean="0">
                <a:latin typeface="Arial" pitchFamily="34" charset="0"/>
                <a:cs typeface="Arial" pitchFamily="34" charset="0"/>
              </a:rPr>
              <a:t>traé</a:t>
            </a:r>
            <a:r>
              <a:rPr lang="es-MX" sz="2000" dirty="0" smtClean="0">
                <a:latin typeface="Arial" pitchFamily="34" charset="0"/>
                <a:cs typeface="Arial" pitchFamily="34" charset="0"/>
              </a:rPr>
              <a:t> como consecuencia que se siga en su contra un juicio político, del cual conoce la cámara de diputados y la cámara de senadores y en caso de resultar procedente se le sanciona con la destitución o inhabilitación </a:t>
            </a:r>
            <a:r>
              <a:rPr lang="es-MX" sz="2000" dirty="0">
                <a:latin typeface="Arial" panose="020B0604020202020204" pitchFamily="34" charset="0"/>
                <a:cs typeface="Arial" panose="020B0604020202020204" pitchFamily="34" charset="0"/>
              </a:rPr>
              <a:t>para el ejercicio de empleos, cargos o comisiones en el servicio público desde un año hasta veinte años</a:t>
            </a:r>
            <a:r>
              <a:rPr lang="es-MX" sz="2000" dirty="0" smtClean="0">
                <a:latin typeface="Arial" panose="020B0604020202020204" pitchFamily="34" charset="0"/>
                <a:cs typeface="Arial" panose="020B0604020202020204" pitchFamily="34" charset="0"/>
              </a:rPr>
              <a:t>.</a:t>
            </a:r>
            <a:endParaRPr lang="es-MX" sz="2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Juicio Político</a:t>
            </a:r>
            <a:endParaRPr lang="es-MX" dirty="0"/>
          </a:p>
        </p:txBody>
      </p:sp>
      <p:sp>
        <p:nvSpPr>
          <p:cNvPr id="3" name="2 Marcador de contenido"/>
          <p:cNvSpPr>
            <a:spLocks noGrp="1"/>
          </p:cNvSpPr>
          <p:nvPr>
            <p:ph idx="1"/>
          </p:nvPr>
        </p:nvSpPr>
        <p:spPr>
          <a:xfrm>
            <a:off x="457200" y="2060848"/>
            <a:ext cx="8229600" cy="4065315"/>
          </a:xfrm>
        </p:spPr>
        <p:txBody>
          <a:bodyPr>
            <a:normAutofit/>
          </a:bodyPr>
          <a:lstStyle/>
          <a:p>
            <a:endParaRPr lang="es-MX" sz="2800" dirty="0"/>
          </a:p>
        </p:txBody>
      </p:sp>
      <p:sp>
        <p:nvSpPr>
          <p:cNvPr id="4" name="3 Nube"/>
          <p:cNvSpPr/>
          <p:nvPr/>
        </p:nvSpPr>
        <p:spPr>
          <a:xfrm>
            <a:off x="1259632" y="2276872"/>
            <a:ext cx="7128792" cy="316835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b="1" dirty="0">
                <a:latin typeface="Arial" panose="020B0604020202020204" pitchFamily="34" charset="0"/>
                <a:cs typeface="Arial" panose="020B0604020202020204" pitchFamily="34" charset="0"/>
              </a:rPr>
              <a:t>Es el procedimiento que se sigue contra ciertos servidores públicos por la comisión de actos u omisiones que redunden en perjuicio de los intereses públicos fundamentales o de su buen despacho.</a:t>
            </a:r>
            <a:endParaRPr lang="es-MX"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44704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Sujetos del juicio político</a:t>
            </a:r>
            <a:endParaRPr lang="es-MX" dirty="0"/>
          </a:p>
        </p:txBody>
      </p:sp>
      <p:sp>
        <p:nvSpPr>
          <p:cNvPr id="3" name="2 Marcador de contenido"/>
          <p:cNvSpPr>
            <a:spLocks noGrp="1"/>
          </p:cNvSpPr>
          <p:nvPr>
            <p:ph idx="1"/>
          </p:nvPr>
        </p:nvSpPr>
        <p:spPr>
          <a:xfrm>
            <a:off x="827584" y="1916832"/>
            <a:ext cx="7520940" cy="4128572"/>
          </a:xfrm>
        </p:spPr>
        <p:txBody>
          <a:bodyPr>
            <a:normAutofit fontScale="92500" lnSpcReduction="20000"/>
          </a:bodyPr>
          <a:lstStyle/>
          <a:p>
            <a:pPr algn="just">
              <a:buFont typeface="Wingdings" panose="05000000000000000000" pitchFamily="2" charset="2"/>
              <a:buChar char="v"/>
            </a:pPr>
            <a:r>
              <a:rPr lang="es-MX" sz="2000" dirty="0" smtClean="0">
                <a:latin typeface="Arial" panose="020B0604020202020204" pitchFamily="34" charset="0"/>
                <a:cs typeface="Arial" panose="020B0604020202020204" pitchFamily="34" charset="0"/>
              </a:rPr>
              <a:t>Senadores y Diputados </a:t>
            </a:r>
            <a:r>
              <a:rPr lang="es-MX" sz="2000" dirty="0">
                <a:latin typeface="Arial" panose="020B0604020202020204" pitchFamily="34" charset="0"/>
                <a:cs typeface="Arial" panose="020B0604020202020204" pitchFamily="34" charset="0"/>
              </a:rPr>
              <a:t>al Congreso de la </a:t>
            </a:r>
            <a:r>
              <a:rPr lang="es-MX" sz="2000" dirty="0" smtClean="0">
                <a:latin typeface="Arial" panose="020B0604020202020204" pitchFamily="34" charset="0"/>
                <a:cs typeface="Arial" panose="020B0604020202020204" pitchFamily="34" charset="0"/>
              </a:rPr>
              <a:t>Unión,</a:t>
            </a:r>
          </a:p>
          <a:p>
            <a:pPr algn="just">
              <a:buFont typeface="Wingdings" panose="05000000000000000000" pitchFamily="2" charset="2"/>
              <a:buChar char="v"/>
            </a:pPr>
            <a:endParaRPr lang="es-MX" sz="2000" dirty="0" smtClean="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s-MX" sz="2000" dirty="0" smtClean="0">
                <a:latin typeface="Arial" panose="020B0604020202020204" pitchFamily="34" charset="0"/>
                <a:cs typeface="Arial" panose="020B0604020202020204" pitchFamily="34" charset="0"/>
              </a:rPr>
              <a:t>Ministros </a:t>
            </a:r>
            <a:r>
              <a:rPr lang="es-MX" sz="2000" dirty="0">
                <a:latin typeface="Arial" panose="020B0604020202020204" pitchFamily="34" charset="0"/>
                <a:cs typeface="Arial" panose="020B0604020202020204" pitchFamily="34" charset="0"/>
              </a:rPr>
              <a:t>de la Suprema Corte de Justicia de la </a:t>
            </a:r>
            <a:r>
              <a:rPr lang="es-MX" sz="2000" dirty="0" smtClean="0">
                <a:latin typeface="Arial" panose="020B0604020202020204" pitchFamily="34" charset="0"/>
                <a:cs typeface="Arial" panose="020B0604020202020204" pitchFamily="34" charset="0"/>
              </a:rPr>
              <a:t>Nación.</a:t>
            </a:r>
          </a:p>
          <a:p>
            <a:pPr algn="just">
              <a:buFont typeface="Wingdings" panose="05000000000000000000" pitchFamily="2" charset="2"/>
              <a:buChar char="v"/>
            </a:pPr>
            <a:endParaRPr lang="es-MX" sz="2000" dirty="0" smtClean="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s-MX" sz="2000" dirty="0" smtClean="0">
                <a:latin typeface="Arial" panose="020B0604020202020204" pitchFamily="34" charset="0"/>
                <a:cs typeface="Arial" panose="020B0604020202020204" pitchFamily="34" charset="0"/>
              </a:rPr>
              <a:t>Consejeros </a:t>
            </a:r>
            <a:r>
              <a:rPr lang="es-MX" sz="2000" dirty="0">
                <a:latin typeface="Arial" panose="020B0604020202020204" pitchFamily="34" charset="0"/>
                <a:cs typeface="Arial" panose="020B0604020202020204" pitchFamily="34" charset="0"/>
              </a:rPr>
              <a:t>de la Judicatura </a:t>
            </a:r>
            <a:r>
              <a:rPr lang="es-MX" sz="2000" dirty="0" smtClean="0">
                <a:latin typeface="Arial" panose="020B0604020202020204" pitchFamily="34" charset="0"/>
                <a:cs typeface="Arial" panose="020B0604020202020204" pitchFamily="34" charset="0"/>
              </a:rPr>
              <a:t>Federal.</a:t>
            </a:r>
          </a:p>
          <a:p>
            <a:pPr algn="just">
              <a:buFont typeface="Wingdings" panose="05000000000000000000" pitchFamily="2" charset="2"/>
              <a:buChar char="v"/>
            </a:pPr>
            <a:endParaRPr lang="es-MX" sz="2000" dirty="0" smtClean="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s-MX" sz="2000" dirty="0" smtClean="0">
                <a:latin typeface="Arial" panose="020B0604020202020204" pitchFamily="34" charset="0"/>
                <a:cs typeface="Arial" panose="020B0604020202020204" pitchFamily="34" charset="0"/>
              </a:rPr>
              <a:t>Secretarios </a:t>
            </a:r>
            <a:r>
              <a:rPr lang="es-MX" sz="2000" dirty="0">
                <a:latin typeface="Arial" panose="020B0604020202020204" pitchFamily="34" charset="0"/>
                <a:cs typeface="Arial" panose="020B0604020202020204" pitchFamily="34" charset="0"/>
              </a:rPr>
              <a:t>de </a:t>
            </a:r>
            <a:r>
              <a:rPr lang="es-MX" sz="2000" dirty="0" smtClean="0">
                <a:latin typeface="Arial" panose="020B0604020202020204" pitchFamily="34" charset="0"/>
                <a:cs typeface="Arial" panose="020B0604020202020204" pitchFamily="34" charset="0"/>
              </a:rPr>
              <a:t>Despacho,.</a:t>
            </a:r>
          </a:p>
          <a:p>
            <a:pPr algn="just">
              <a:buFont typeface="Wingdings" panose="05000000000000000000" pitchFamily="2" charset="2"/>
              <a:buChar char="v"/>
            </a:pPr>
            <a:endParaRPr lang="es-MX" sz="2000" dirty="0" smtClean="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s-MX" sz="2000" dirty="0" smtClean="0">
                <a:latin typeface="Arial" panose="020B0604020202020204" pitchFamily="34" charset="0"/>
                <a:cs typeface="Arial" panose="020B0604020202020204" pitchFamily="34" charset="0"/>
              </a:rPr>
              <a:t>Diputados </a:t>
            </a:r>
            <a:r>
              <a:rPr lang="es-MX" sz="2000" dirty="0">
                <a:latin typeface="Arial" panose="020B0604020202020204" pitchFamily="34" charset="0"/>
                <a:cs typeface="Arial" panose="020B0604020202020204" pitchFamily="34" charset="0"/>
              </a:rPr>
              <a:t>a la Asamblea del Distrito </a:t>
            </a:r>
            <a:r>
              <a:rPr lang="es-MX" sz="2000" dirty="0" smtClean="0">
                <a:latin typeface="Arial" panose="020B0604020202020204" pitchFamily="34" charset="0"/>
                <a:cs typeface="Arial" panose="020B0604020202020204" pitchFamily="34" charset="0"/>
              </a:rPr>
              <a:t>Federal.</a:t>
            </a:r>
          </a:p>
          <a:p>
            <a:pPr algn="just">
              <a:buFont typeface="Wingdings" panose="05000000000000000000" pitchFamily="2" charset="2"/>
              <a:buChar char="v"/>
            </a:pPr>
            <a:endParaRPr lang="es-MX" sz="2000" dirty="0" smtClean="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s-MX" sz="2000" dirty="0" smtClean="0">
                <a:latin typeface="Arial" panose="020B0604020202020204" pitchFamily="34" charset="0"/>
                <a:cs typeface="Arial" panose="020B0604020202020204" pitchFamily="34" charset="0"/>
              </a:rPr>
              <a:t>Jefe </a:t>
            </a:r>
            <a:r>
              <a:rPr lang="es-MX" sz="2000" dirty="0">
                <a:latin typeface="Arial" panose="020B0604020202020204" pitchFamily="34" charset="0"/>
                <a:cs typeface="Arial" panose="020B0604020202020204" pitchFamily="34" charset="0"/>
              </a:rPr>
              <a:t>de Gobierno </a:t>
            </a:r>
            <a:r>
              <a:rPr lang="es-MX" sz="2000" dirty="0" smtClean="0">
                <a:latin typeface="Arial" panose="020B0604020202020204" pitchFamily="34" charset="0"/>
                <a:cs typeface="Arial" panose="020B0604020202020204" pitchFamily="34" charset="0"/>
              </a:rPr>
              <a:t>del Distrito Federal.</a:t>
            </a:r>
          </a:p>
          <a:p>
            <a:pPr algn="just">
              <a:buFont typeface="Wingdings" panose="05000000000000000000" pitchFamily="2" charset="2"/>
              <a:buChar char="v"/>
            </a:pPr>
            <a:endParaRPr lang="es-MX" sz="2000" dirty="0" smtClean="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s-MX" sz="2000" dirty="0" smtClean="0">
                <a:latin typeface="Arial" panose="020B0604020202020204" pitchFamily="34" charset="0"/>
                <a:cs typeface="Arial" panose="020B0604020202020204" pitchFamily="34" charset="0"/>
              </a:rPr>
              <a:t>Procurador </a:t>
            </a:r>
            <a:r>
              <a:rPr lang="es-MX" sz="2000" dirty="0">
                <a:latin typeface="Arial" panose="020B0604020202020204" pitchFamily="34" charset="0"/>
                <a:cs typeface="Arial" panose="020B0604020202020204" pitchFamily="34" charset="0"/>
              </a:rPr>
              <a:t>General de la </a:t>
            </a:r>
            <a:r>
              <a:rPr lang="es-MX" sz="2000" dirty="0" smtClean="0">
                <a:latin typeface="Arial" panose="020B0604020202020204" pitchFamily="34" charset="0"/>
                <a:cs typeface="Arial" panose="020B0604020202020204" pitchFamily="34" charset="0"/>
              </a:rPr>
              <a:t>República y Procurador </a:t>
            </a:r>
            <a:r>
              <a:rPr lang="es-MX" sz="2000" dirty="0">
                <a:latin typeface="Arial" panose="020B0604020202020204" pitchFamily="34" charset="0"/>
                <a:cs typeface="Arial" panose="020B0604020202020204" pitchFamily="34" charset="0"/>
              </a:rPr>
              <a:t>General de Justicia del </a:t>
            </a:r>
            <a:r>
              <a:rPr lang="es-MX" sz="2000" dirty="0" smtClean="0">
                <a:latin typeface="Arial" panose="020B0604020202020204" pitchFamily="34" charset="0"/>
                <a:cs typeface="Arial" panose="020B0604020202020204" pitchFamily="34" charset="0"/>
              </a:rPr>
              <a:t>Distrito </a:t>
            </a:r>
            <a:r>
              <a:rPr lang="es-MX" sz="2000" dirty="0" smtClean="0">
                <a:latin typeface="Arial" panose="020B0604020202020204" pitchFamily="34" charset="0"/>
                <a:cs typeface="Arial" panose="020B0604020202020204" pitchFamily="34" charset="0"/>
              </a:rPr>
              <a:t>Federal. </a:t>
            </a:r>
            <a:endParaRPr lang="es-MX"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2252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72067" y="1844824"/>
            <a:ext cx="7408333" cy="4281339"/>
          </a:xfrm>
        </p:spPr>
        <p:txBody>
          <a:bodyPr>
            <a:noAutofit/>
          </a:bodyPr>
          <a:lstStyle/>
          <a:p>
            <a:pPr algn="just">
              <a:buFont typeface="Wingdings" panose="05000000000000000000" pitchFamily="2" charset="2"/>
              <a:buChar char="v"/>
            </a:pPr>
            <a:r>
              <a:rPr lang="es-MX" sz="2000" dirty="0">
                <a:latin typeface="Arial" panose="020B0604020202020204" pitchFamily="34" charset="0"/>
                <a:cs typeface="Arial" panose="020B0604020202020204" pitchFamily="34" charset="0"/>
              </a:rPr>
              <a:t>Magistrados de Circuito y jueces de Distrito, los magistrados y jueces del Fuero Común del Distrito Federal.</a:t>
            </a:r>
          </a:p>
          <a:p>
            <a:pPr algn="just">
              <a:buFont typeface="Wingdings" panose="05000000000000000000" pitchFamily="2" charset="2"/>
              <a:buChar char="v"/>
            </a:pPr>
            <a:endParaRPr lang="es-MX" sz="2000" dirty="0" smtClean="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s-MX" sz="2000" dirty="0" smtClean="0">
                <a:latin typeface="Arial" panose="020B0604020202020204" pitchFamily="34" charset="0"/>
                <a:cs typeface="Arial" panose="020B0604020202020204" pitchFamily="34" charset="0"/>
              </a:rPr>
              <a:t>Consejeros </a:t>
            </a:r>
            <a:r>
              <a:rPr lang="es-MX" sz="2000" dirty="0">
                <a:latin typeface="Arial" panose="020B0604020202020204" pitchFamily="34" charset="0"/>
                <a:cs typeface="Arial" panose="020B0604020202020204" pitchFamily="34" charset="0"/>
              </a:rPr>
              <a:t>de la Judicatura del Distrito Federal, el consejero Presidente, </a:t>
            </a:r>
            <a:r>
              <a:rPr lang="es-MX" sz="2000" dirty="0" smtClean="0">
                <a:latin typeface="Arial" panose="020B0604020202020204" pitchFamily="34" charset="0"/>
                <a:cs typeface="Arial" panose="020B0604020202020204" pitchFamily="34" charset="0"/>
              </a:rPr>
              <a:t>los consejeros </a:t>
            </a:r>
            <a:r>
              <a:rPr lang="es-MX" sz="2000" dirty="0">
                <a:latin typeface="Arial" panose="020B0604020202020204" pitchFamily="34" charset="0"/>
                <a:cs typeface="Arial" panose="020B0604020202020204" pitchFamily="34" charset="0"/>
              </a:rPr>
              <a:t>electorales, y el secretario ejecutivo del Instituto Federal Electoral.</a:t>
            </a:r>
          </a:p>
          <a:p>
            <a:pPr algn="just">
              <a:buFont typeface="Wingdings" panose="05000000000000000000" pitchFamily="2" charset="2"/>
              <a:buChar char="v"/>
            </a:pPr>
            <a:endParaRPr lang="es-MX" sz="2000" dirty="0" smtClean="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s-MX" sz="2000" dirty="0" smtClean="0">
                <a:latin typeface="Arial" panose="020B0604020202020204" pitchFamily="34" charset="0"/>
                <a:cs typeface="Arial" panose="020B0604020202020204" pitchFamily="34" charset="0"/>
              </a:rPr>
              <a:t>Magistrados </a:t>
            </a:r>
            <a:r>
              <a:rPr lang="es-MX" sz="2000" dirty="0">
                <a:latin typeface="Arial" panose="020B0604020202020204" pitchFamily="34" charset="0"/>
                <a:cs typeface="Arial" panose="020B0604020202020204" pitchFamily="34" charset="0"/>
              </a:rPr>
              <a:t>del Tribunal Electoral</a:t>
            </a:r>
          </a:p>
          <a:p>
            <a:pPr algn="just">
              <a:buFont typeface="Wingdings" panose="05000000000000000000" pitchFamily="2" charset="2"/>
              <a:buChar char="v"/>
            </a:pPr>
            <a:endParaRPr lang="es-MX" sz="2000" dirty="0" smtClean="0">
              <a:latin typeface="Arial" panose="020B0604020202020204" pitchFamily="34" charset="0"/>
              <a:cs typeface="Arial" panose="020B0604020202020204" pitchFamily="34" charset="0"/>
            </a:endParaRPr>
          </a:p>
          <a:p>
            <a:pPr algn="just">
              <a:buFont typeface="Wingdings" panose="05000000000000000000" pitchFamily="2" charset="2"/>
              <a:buChar char="v"/>
            </a:pPr>
            <a:r>
              <a:rPr lang="es-MX" sz="2000" dirty="0" smtClean="0">
                <a:latin typeface="Arial" panose="020B0604020202020204" pitchFamily="34" charset="0"/>
                <a:cs typeface="Arial" panose="020B0604020202020204" pitchFamily="34" charset="0"/>
              </a:rPr>
              <a:t>Directores </a:t>
            </a:r>
            <a:r>
              <a:rPr lang="es-MX" sz="2000" dirty="0">
                <a:latin typeface="Arial" panose="020B0604020202020204" pitchFamily="34" charset="0"/>
                <a:cs typeface="Arial" panose="020B0604020202020204" pitchFamily="34" charset="0"/>
              </a:rPr>
              <a:t>generales y sus equivalentes de los organismos descentralizados, empresas de participación estatal mayoritaria, sociedades y asociaciones asimiladas a éstas y fideicomisos públicos.</a:t>
            </a:r>
          </a:p>
          <a:p>
            <a:endParaRPr lang="es-MX" sz="2000" dirty="0">
              <a:latin typeface="Arial" panose="020B0604020202020204" pitchFamily="34" charset="0"/>
              <a:cs typeface="Arial" panose="020B0604020202020204" pitchFamily="34" charset="0"/>
            </a:endParaRPr>
          </a:p>
        </p:txBody>
      </p:sp>
      <p:sp>
        <p:nvSpPr>
          <p:cNvPr id="3" name="2 Título"/>
          <p:cNvSpPr>
            <a:spLocks noGrp="1"/>
          </p:cNvSpPr>
          <p:nvPr>
            <p:ph type="title"/>
          </p:nvPr>
        </p:nvSpPr>
        <p:spPr/>
        <p:txBody>
          <a:bodyPr/>
          <a:lstStyle/>
          <a:p>
            <a:endParaRPr lang="es-MX" dirty="0"/>
          </a:p>
        </p:txBody>
      </p:sp>
    </p:spTree>
    <p:extLst>
      <p:ext uri="{BB962C8B-B14F-4D97-AF65-F5344CB8AC3E}">
        <p14:creationId xmlns:p14="http://schemas.microsoft.com/office/powerpoint/2010/main" val="103048743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538</TotalTime>
  <Words>1941</Words>
  <Application>Microsoft Office PowerPoint</Application>
  <PresentationFormat>Presentación en pantalla (4:3)</PresentationFormat>
  <Paragraphs>159</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Tema de Office</vt:lpstr>
      <vt:lpstr>Presentación de PowerPoint</vt:lpstr>
      <vt:lpstr>Presentación de PowerPoint</vt:lpstr>
      <vt:lpstr>Abstract </vt:lpstr>
      <vt:lpstr> Objetivo general:  </vt:lpstr>
      <vt:lpstr>Presentación de PowerPoint</vt:lpstr>
      <vt:lpstr>Presentación de PowerPoint</vt:lpstr>
      <vt:lpstr>Juicio Político</vt:lpstr>
      <vt:lpstr>Sujetos del juicio político</vt:lpstr>
      <vt:lpstr>Presentación de PowerPoint</vt:lpstr>
      <vt:lpstr>Sujetos del juicio político</vt:lpstr>
      <vt:lpstr>Causas del juicio político</vt:lpstr>
      <vt:lpstr>Redundan en perjuicio de los intereses públicos fundamentales o de su buen despacho.</vt:lpstr>
      <vt:lpstr>Presentación de PowerPoint</vt:lpstr>
      <vt:lpstr>Elaboración de leyes que sancionan a los servidores públicos. </vt:lpstr>
      <vt:lpstr>Plazo del juicio político.</vt:lpstr>
      <vt:lpstr>Procedimiento juicio político</vt:lpstr>
      <vt:lpstr>Procedimiento ante la cámara de diputados</vt:lpstr>
      <vt:lpstr>Sección instructora de la cámara de diputados</vt:lpstr>
      <vt:lpstr>Cámara de diputados: órgano de acusación.</vt:lpstr>
      <vt:lpstr>Cámara de senadores: Jurado de sentencia.</vt:lpstr>
      <vt:lpstr>Presentación de PowerPoint</vt:lpstr>
      <vt:lpstr>Sanción del juicio político</vt:lpstr>
      <vt:lpstr>Bibliografía del tema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Rosa Ortiz</cp:lastModifiedBy>
  <cp:revision>43</cp:revision>
  <dcterms:created xsi:type="dcterms:W3CDTF">2012-08-07T16:35:15Z</dcterms:created>
  <dcterms:modified xsi:type="dcterms:W3CDTF">2014-03-19T17:23:04Z</dcterms:modified>
</cp:coreProperties>
</file>